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4"/>
  </p:sldMasterIdLst>
  <p:notesMasterIdLst>
    <p:notesMasterId r:id="rId24"/>
  </p:notesMasterIdLst>
  <p:handoutMasterIdLst>
    <p:handoutMasterId r:id="rId25"/>
  </p:handoutMasterIdLst>
  <p:sldIdLst>
    <p:sldId id="424" r:id="rId5"/>
    <p:sldId id="406" r:id="rId6"/>
    <p:sldId id="408" r:id="rId7"/>
    <p:sldId id="418" r:id="rId8"/>
    <p:sldId id="266" r:id="rId9"/>
    <p:sldId id="402" r:id="rId10"/>
    <p:sldId id="381" r:id="rId11"/>
    <p:sldId id="411" r:id="rId12"/>
    <p:sldId id="366" r:id="rId13"/>
    <p:sldId id="416" r:id="rId14"/>
    <p:sldId id="419" r:id="rId15"/>
    <p:sldId id="426" r:id="rId16"/>
    <p:sldId id="394" r:id="rId17"/>
    <p:sldId id="415" r:id="rId18"/>
    <p:sldId id="425" r:id="rId19"/>
    <p:sldId id="422" r:id="rId20"/>
    <p:sldId id="417" r:id="rId21"/>
    <p:sldId id="410" r:id="rId22"/>
    <p:sldId id="423" r:id="rId23"/>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FA091-36E9-210D-277B-5BB60030082C}" v="1" dt="2024-03-13T06:30:21.67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4CDB622-5774-4278-91AE-A0900A4574AC}" type="datetimeFigureOut">
              <a:rPr lang="nb-NO" smtClean="0"/>
              <a:t>11.06.2024</a:t>
            </a:fld>
            <a:endParaRPr lang="nb-NO"/>
          </a:p>
        </p:txBody>
      </p:sp>
      <p:sp>
        <p:nvSpPr>
          <p:cNvPr id="4" name="Plassholder for bunn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1604EB9-8656-4FAB-B846-95DDBFC2D5F3}" type="slidenum">
              <a:rPr lang="nb-NO" smtClean="0"/>
              <a:t>‹#›</a:t>
            </a:fld>
            <a:endParaRPr lang="nb-NO"/>
          </a:p>
        </p:txBody>
      </p:sp>
    </p:spTree>
    <p:extLst>
      <p:ext uri="{BB962C8B-B14F-4D97-AF65-F5344CB8AC3E}">
        <p14:creationId xmlns:p14="http://schemas.microsoft.com/office/powerpoint/2010/main" val="222133054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4800" units="cm"/>
          <inkml:channel name="Y" type="integer" max="1350" units="cm"/>
          <inkml:channel name="T" type="integer" max="2.14748E9" units="dev"/>
        </inkml:traceFormat>
        <inkml:channelProperties>
          <inkml:channelProperty channel="X" name="resolution" value="139.53488" units="1/cm"/>
          <inkml:channelProperty channel="Y" name="resolution" value="69.94819" units="1/cm"/>
          <inkml:channelProperty channel="T" name="resolution" value="1" units="1/dev"/>
        </inkml:channelProperties>
      </inkml:inkSource>
      <inkml:timestamp xml:id="ts0" timeString="2024-01-16T09:39:06.389"/>
    </inkml:context>
    <inkml:brush xml:id="br0">
      <inkml:brushProperty name="width" value="0.05292" units="cm"/>
      <inkml:brushProperty name="height" value="0.05292" units="cm"/>
      <inkml:brushProperty name="color" value="#FF0000"/>
    </inkml:brush>
  </inkml:definitions>
  <inkml:trace contextRef="#ctx0" brushRef="#br0">15970 10034 0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14E1C36-7F72-44BE-AC9F-96702B55CF18}" type="datetimeFigureOut">
              <a:rPr lang="nb-NO" smtClean="0"/>
              <a:t>11.06.2024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9A301A9-FF04-430E-B9E7-34D8E669164C}" type="slidenum">
              <a:rPr lang="nb-NO" smtClean="0"/>
              <a:t>‹#›</a:t>
            </a:fld>
            <a:endParaRPr lang="nb-NO"/>
          </a:p>
        </p:txBody>
      </p:sp>
    </p:spTree>
    <p:extLst>
      <p:ext uri="{BB962C8B-B14F-4D97-AF65-F5344CB8AC3E}">
        <p14:creationId xmlns:p14="http://schemas.microsoft.com/office/powerpoint/2010/main" val="2814009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D9A301A9-FF04-430E-B9E7-34D8E669164C}" type="slidenum">
              <a:rPr lang="nb-NO" smtClean="0"/>
              <a:t>1</a:t>
            </a:fld>
            <a:endParaRPr lang="nb-NO"/>
          </a:p>
        </p:txBody>
      </p:sp>
    </p:spTree>
    <p:extLst>
      <p:ext uri="{BB962C8B-B14F-4D97-AF65-F5344CB8AC3E}">
        <p14:creationId xmlns:p14="http://schemas.microsoft.com/office/powerpoint/2010/main" val="389744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Vi har hatt brukersamlinger på teams og fysisk, som her på bowling, hvor ungdommer</a:t>
            </a:r>
            <a:r>
              <a:rPr lang="nb-NO" sz="1600" baseline="0" dirty="0" smtClean="0"/>
              <a:t> har gitt oss innspill. Her var skole viktig både fra barn, unge og foreldre, tilgjengelig helsesykepleier og å vite hvor en kan søke hjelp.</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10</a:t>
            </a:fld>
            <a:endParaRPr lang="nb-NO"/>
          </a:p>
        </p:txBody>
      </p:sp>
    </p:spTree>
    <p:extLst>
      <p:ext uri="{BB962C8B-B14F-4D97-AF65-F5344CB8AC3E}">
        <p14:creationId xmlns:p14="http://schemas.microsoft.com/office/powerpoint/2010/main" val="415982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En milepæl i forrige uke var at vi sammen med samhandlingslegene arrangerte</a:t>
            </a:r>
            <a:r>
              <a:rPr lang="nb-NO" sz="1600" baseline="0" dirty="0" smtClean="0"/>
              <a:t> klinisk emnekurs for leger med fokus på barne- og ungdomspsykiatri og Barn- og unges </a:t>
            </a:r>
            <a:r>
              <a:rPr lang="nb-NO" sz="1600" baseline="0" dirty="0" err="1" smtClean="0"/>
              <a:t>helseteneste</a:t>
            </a:r>
            <a:r>
              <a:rPr lang="nb-NO" sz="1600" baseline="0" dirty="0" smtClean="0"/>
              <a:t> i to dager. Her ble ny kunnskap delt, samhandlingsforløpene ble presentert og vist til og vi hadde gode diskusjoner rundt felles utfordringsbilde.</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11</a:t>
            </a:fld>
            <a:endParaRPr lang="nb-NO"/>
          </a:p>
        </p:txBody>
      </p:sp>
    </p:spTree>
    <p:extLst>
      <p:ext uri="{BB962C8B-B14F-4D97-AF65-F5344CB8AC3E}">
        <p14:creationId xmlns:p14="http://schemas.microsoft.com/office/powerpoint/2010/main" val="322753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Her er noe av det vi skal arbeide videre med,</a:t>
            </a:r>
            <a:r>
              <a:rPr lang="nb-NO" sz="1600" baseline="0" dirty="0" smtClean="0"/>
              <a:t> arbeidsledig blir vi ikke, vi må bare fortsette i samme retning.</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13</a:t>
            </a:fld>
            <a:endParaRPr lang="nb-NO"/>
          </a:p>
        </p:txBody>
      </p:sp>
    </p:spTree>
    <p:extLst>
      <p:ext uri="{BB962C8B-B14F-4D97-AF65-F5344CB8AC3E}">
        <p14:creationId xmlns:p14="http://schemas.microsoft.com/office/powerpoint/2010/main" val="114714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Noe vi har stor tro på er dialogbasert inntak som vi</a:t>
            </a:r>
            <a:r>
              <a:rPr lang="nb-NO" sz="1600" baseline="0" dirty="0" smtClean="0"/>
              <a:t> skal bredde videre. Inge Ann vil si litt mer om </a:t>
            </a:r>
            <a:r>
              <a:rPr lang="nb-NO" sz="1600" baseline="0" dirty="0" err="1" smtClean="0"/>
              <a:t>det.De</a:t>
            </a:r>
            <a:r>
              <a:rPr lang="nb-NO" sz="1600" baseline="0" dirty="0" smtClean="0"/>
              <a:t> flest smiler her</a:t>
            </a:r>
            <a:r>
              <a:rPr lang="nb-NO" sz="1600" baseline="0" dirty="0" smtClean="0">
                <a:sym typeface="Wingdings" panose="05000000000000000000" pitchFamily="2" charset="2"/>
              </a:rPr>
              <a:t></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14</a:t>
            </a:fld>
            <a:endParaRPr lang="nb-NO"/>
          </a:p>
        </p:txBody>
      </p:sp>
    </p:spTree>
    <p:extLst>
      <p:ext uri="{BB962C8B-B14F-4D97-AF65-F5344CB8AC3E}">
        <p14:creationId xmlns:p14="http://schemas.microsoft.com/office/powerpoint/2010/main" val="3756872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Kompetanseheving skal vi fortsette med både</a:t>
            </a:r>
            <a:r>
              <a:rPr lang="nb-NO" sz="1600" baseline="0" dirty="0" smtClean="0"/>
              <a:t> internt i BUHT men også i samarbeid med andre, som eks. Ufrivillig skolefravær, som er blitt ei stor utfordring og som vi har arbeidet godt med på Ørsta </a:t>
            </a:r>
            <a:r>
              <a:rPr lang="nb-NO" sz="1600" baseline="0" dirty="0" err="1" smtClean="0"/>
              <a:t>vg</a:t>
            </a:r>
            <a:r>
              <a:rPr lang="nb-NO" sz="1600" baseline="0" dirty="0" smtClean="0"/>
              <a:t> skole, og som forhåpentligvis vil legge føringer for videre arbeid gjennom Kompetanseløftet.</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15</a:t>
            </a:fld>
            <a:endParaRPr lang="nb-NO"/>
          </a:p>
        </p:txBody>
      </p:sp>
    </p:spTree>
    <p:extLst>
      <p:ext uri="{BB962C8B-B14F-4D97-AF65-F5344CB8AC3E}">
        <p14:creationId xmlns:p14="http://schemas.microsoft.com/office/powerpoint/2010/main" val="3771178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Vi skal gjøre målinger,</a:t>
            </a:r>
            <a:r>
              <a:rPr lang="nb-NO" sz="1600" baseline="0" dirty="0" smtClean="0"/>
              <a:t> både se på ventetid og avslagsprosent. HP er ei stor utfordring her men likevel må vi gjøre det.</a:t>
            </a:r>
          </a:p>
          <a:p>
            <a:r>
              <a:rPr lang="nb-NO" sz="1600" baseline="0" dirty="0" smtClean="0"/>
              <a:t>Helseinnovasjonssenteret skal også hjelpe oss med  målinger knyttet til dialogbasert inntak og </a:t>
            </a:r>
            <a:r>
              <a:rPr lang="nb-NO" sz="1600" baseline="0" dirty="0" err="1" smtClean="0"/>
              <a:t>webinar</a:t>
            </a:r>
            <a:r>
              <a:rPr lang="nb-NO" sz="1600" baseline="0" dirty="0" smtClean="0"/>
              <a:t>.</a:t>
            </a:r>
          </a:p>
          <a:p>
            <a:r>
              <a:rPr lang="nb-NO" sz="1600" baseline="0" dirty="0" smtClean="0"/>
              <a:t>Dett er vi spent på</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16</a:t>
            </a:fld>
            <a:endParaRPr lang="nb-NO"/>
          </a:p>
        </p:txBody>
      </p:sp>
    </p:spTree>
    <p:extLst>
      <p:ext uri="{BB962C8B-B14F-4D97-AF65-F5344CB8AC3E}">
        <p14:creationId xmlns:p14="http://schemas.microsoft.com/office/powerpoint/2010/main" val="376963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D9A301A9-FF04-430E-B9E7-34D8E669164C}" type="slidenum">
              <a:rPr lang="nb-NO" smtClean="0"/>
              <a:t>17</a:t>
            </a:fld>
            <a:endParaRPr lang="nb-NO"/>
          </a:p>
        </p:txBody>
      </p:sp>
    </p:spTree>
    <p:extLst>
      <p:ext uri="{BB962C8B-B14F-4D97-AF65-F5344CB8AC3E}">
        <p14:creationId xmlns:p14="http://schemas.microsoft.com/office/powerpoint/2010/main" val="4243215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D9A301A9-FF04-430E-B9E7-34D8E669164C}" type="slidenum">
              <a:rPr lang="nb-NO" smtClean="0"/>
              <a:t>18</a:t>
            </a:fld>
            <a:endParaRPr lang="nb-NO"/>
          </a:p>
        </p:txBody>
      </p:sp>
    </p:spTree>
    <p:extLst>
      <p:ext uri="{BB962C8B-B14F-4D97-AF65-F5344CB8AC3E}">
        <p14:creationId xmlns:p14="http://schemas.microsoft.com/office/powerpoint/2010/main" val="1727930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D9A301A9-FF04-430E-B9E7-34D8E669164C}" type="slidenum">
              <a:rPr lang="nb-NO" smtClean="0"/>
              <a:t>19</a:t>
            </a:fld>
            <a:endParaRPr lang="nb-NO"/>
          </a:p>
        </p:txBody>
      </p:sp>
    </p:spTree>
    <p:extLst>
      <p:ext uri="{BB962C8B-B14F-4D97-AF65-F5344CB8AC3E}">
        <p14:creationId xmlns:p14="http://schemas.microsoft.com/office/powerpoint/2010/main" val="206352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Takke de som ønsket velkommen, Else May,</a:t>
            </a:r>
            <a:r>
              <a:rPr lang="nb-NO" sz="1600" baseline="0" dirty="0" smtClean="0"/>
              <a:t> Marit og Lasse</a:t>
            </a:r>
            <a:endParaRPr lang="nb-NO" sz="1600" dirty="0" smtClean="0"/>
          </a:p>
          <a:p>
            <a:r>
              <a:rPr lang="nb-NO" sz="1600" baseline="0" dirty="0" smtClean="0"/>
              <a:t>Mitt navn er Toril Kvisvik og jeg er prosjektkoordinator i Barn og unges </a:t>
            </a:r>
            <a:r>
              <a:rPr lang="nb-NO" sz="1600" baseline="0" dirty="0" err="1" smtClean="0"/>
              <a:t>helseteneste</a:t>
            </a:r>
            <a:r>
              <a:rPr lang="nb-NO" sz="1600" baseline="0" dirty="0" smtClean="0"/>
              <a:t> her i Møre og Romsdal</a:t>
            </a:r>
          </a:p>
          <a:p>
            <a:r>
              <a:rPr lang="nb-NO" sz="1600" baseline="0" dirty="0" smtClean="0"/>
              <a:t>Utrolig stort å kunne arrangere ei strategisamling med så mange deltakere, fra nesten alle kommuner 25 av 27 er her, alle </a:t>
            </a:r>
            <a:r>
              <a:rPr lang="nb-NO" sz="1600" baseline="0" dirty="0" err="1" smtClean="0"/>
              <a:t>BUPene</a:t>
            </a:r>
            <a:r>
              <a:rPr lang="nb-NO" sz="1600" baseline="0" dirty="0" smtClean="0"/>
              <a:t>, Brukerorganisasjoner- og representanter, </a:t>
            </a:r>
            <a:r>
              <a:rPr lang="nb-NO" sz="1600" baseline="0" dirty="0" err="1" smtClean="0"/>
              <a:t>Statsforvaltaren</a:t>
            </a:r>
            <a:r>
              <a:rPr lang="nb-NO" sz="1600" baseline="0" dirty="0" smtClean="0"/>
              <a:t>, Pasient- og brukerombudet, mobbeombudet, </a:t>
            </a:r>
            <a:r>
              <a:rPr lang="nb-NO" sz="1600" baseline="0" dirty="0" err="1" smtClean="0"/>
              <a:t>m.fl</a:t>
            </a:r>
            <a:endParaRPr lang="nb-NO" sz="1600" baseline="0" dirty="0" smtClean="0"/>
          </a:p>
          <a:p>
            <a:endParaRPr lang="nb-NO" sz="1600" baseline="0" dirty="0" smtClean="0"/>
          </a:p>
          <a:p>
            <a:r>
              <a:rPr lang="nb-NO" sz="1600" baseline="0" dirty="0" smtClean="0"/>
              <a:t>Jeg vil informere om Barn og unges </a:t>
            </a:r>
            <a:r>
              <a:rPr lang="nb-NO" sz="1600" baseline="0" dirty="0" err="1" smtClean="0"/>
              <a:t>helseteneste</a:t>
            </a:r>
            <a:r>
              <a:rPr lang="nb-NO" sz="1600" baseline="0" dirty="0" smtClean="0"/>
              <a:t>, hvor er vi, ulike tiltak og hvordan samarbeide videre om å nå målet om en sammenhengende tjeneste</a:t>
            </a:r>
          </a:p>
          <a:p>
            <a:r>
              <a:rPr lang="nb-NO" sz="1600" baseline="0" dirty="0" smtClean="0"/>
              <a:t>Hvordan kan jeg si at Sammen er vi på rett vei. Jo for det første så er det er mange satsninger rundt barn og unge, og vi går samme vei, vi har BTI/BTS, Barneblikk, Kompetanseløftet, Barnevernsforløp, og </a:t>
            </a:r>
            <a:r>
              <a:rPr lang="nb-NO" sz="1600" baseline="0" dirty="0" err="1" smtClean="0"/>
              <a:t>felere</a:t>
            </a:r>
            <a:r>
              <a:rPr lang="nb-NO" sz="1600" baseline="0" dirty="0" smtClean="0"/>
              <a:t> nasjonale føringer </a:t>
            </a:r>
            <a:r>
              <a:rPr lang="nb-NO" sz="1600" baseline="0" dirty="0" err="1" smtClean="0"/>
              <a:t>obg</a:t>
            </a:r>
            <a:r>
              <a:rPr lang="nb-NO" sz="1600" baseline="0" dirty="0" smtClean="0"/>
              <a:t> veiledere som vi alle sier noe om det samme, å gå tidlig inn og godt samarbeid mellom ulike aktører mer konkret kan jeg også si det når jeg hører…</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2</a:t>
            </a:fld>
            <a:endParaRPr lang="nb-NO"/>
          </a:p>
        </p:txBody>
      </p:sp>
    </p:spTree>
    <p:extLst>
      <p:ext uri="{BB962C8B-B14F-4D97-AF65-F5344CB8AC3E}">
        <p14:creationId xmlns:p14="http://schemas.microsoft.com/office/powerpoint/2010/main" val="82732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Når ei mor sier…</a:t>
            </a:r>
          </a:p>
          <a:p>
            <a:r>
              <a:rPr lang="nb-NO" sz="1600" dirty="0" smtClean="0"/>
              <a:t>Og en fagperson føler at en ikke står så alene</a:t>
            </a:r>
          </a:p>
          <a:p>
            <a:r>
              <a:rPr lang="nb-NO" sz="1600" dirty="0" smtClean="0"/>
              <a:t>Og at samhandlingsforløpene er gode verktøy i samarbeid med andre og at en bruker forløpene i veiledning</a:t>
            </a:r>
          </a:p>
          <a:p>
            <a:r>
              <a:rPr lang="nb-NO" sz="1600" dirty="0" smtClean="0"/>
              <a:t>Da føler jeg at vi</a:t>
            </a:r>
            <a:r>
              <a:rPr lang="nb-NO" sz="1600" baseline="0" dirty="0" smtClean="0"/>
              <a:t> kan si at vi er på rett vei, og hvorfor har vi kommet lengre…</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3</a:t>
            </a:fld>
            <a:endParaRPr lang="nb-NO"/>
          </a:p>
        </p:txBody>
      </p:sp>
    </p:spTree>
    <p:extLst>
      <p:ext uri="{BB962C8B-B14F-4D97-AF65-F5344CB8AC3E}">
        <p14:creationId xmlns:p14="http://schemas.microsoft.com/office/powerpoint/2010/main" val="36123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Her er bilde på veggen</a:t>
            </a:r>
            <a:r>
              <a:rPr lang="nb-NO" sz="1600" baseline="0" dirty="0" smtClean="0"/>
              <a:t> på kontoret mitt, fra gruppearbeidet på første arbeidssamling i 2022, veggene er </a:t>
            </a:r>
            <a:r>
              <a:rPr lang="nb-NO" sz="1600" baseline="0" dirty="0" err="1" smtClean="0"/>
              <a:t>tapesert</a:t>
            </a:r>
            <a:r>
              <a:rPr lang="nb-NO" sz="1600" baseline="0" dirty="0" smtClean="0"/>
              <a:t> med dette, og jeg har hatt flere som har studert disse og en leder fr en </a:t>
            </a:r>
            <a:r>
              <a:rPr lang="nb-NO" sz="1600" baseline="0" dirty="0" err="1" smtClean="0"/>
              <a:t>brukerorg</a:t>
            </a:r>
            <a:r>
              <a:rPr lang="nb-NO" sz="1600" baseline="0" dirty="0" smtClean="0"/>
              <a:t>. Lurte på om hun fikk ta bilde av dette. Og dette er noe av nøkkelen til at vi er på rett vei. Vi har fått innspill fra dere engasjerte fagpersoner og brukerrepresentanter på arbeidssamlinger, nettverksmøter, </a:t>
            </a:r>
            <a:r>
              <a:rPr lang="nb-NO" sz="1600" baseline="0" dirty="0" err="1" smtClean="0"/>
              <a:t>mmøter</a:t>
            </a:r>
            <a:r>
              <a:rPr lang="nb-NO" sz="1600" baseline="0" dirty="0" smtClean="0"/>
              <a:t> med </a:t>
            </a:r>
            <a:r>
              <a:rPr lang="nb-NO" sz="1600" baseline="0" dirty="0" err="1" smtClean="0"/>
              <a:t>brukerorganisajoner</a:t>
            </a:r>
            <a:r>
              <a:rPr lang="nb-NO" sz="1600" baseline="0" dirty="0" smtClean="0"/>
              <a:t>, Ungdomsrådet i HMR og andre, </a:t>
            </a:r>
            <a:r>
              <a:rPr lang="nb-NO" sz="1600" baseline="0" dirty="0" err="1" smtClean="0"/>
              <a:t>systematsiert</a:t>
            </a:r>
            <a:r>
              <a:rPr lang="nb-NO" sz="1600" baseline="0" dirty="0" smtClean="0"/>
              <a:t> det og tatt det videre, og blitt etter hvert til konkrete tiltak. Som for eksempel. første punkt </a:t>
            </a:r>
            <a:r>
              <a:rPr lang="nb-NO" sz="1600" baseline="0" dirty="0" err="1" smtClean="0"/>
              <a:t>førhenvsiningsmøte</a:t>
            </a:r>
            <a:r>
              <a:rPr lang="nb-NO" sz="1600" baseline="0" dirty="0" smtClean="0"/>
              <a:t> med BUP, </a:t>
            </a:r>
            <a:r>
              <a:rPr lang="nb-NO" sz="1600" baseline="0" dirty="0" err="1" smtClean="0"/>
              <a:t>no</a:t>
            </a:r>
            <a:r>
              <a:rPr lang="nb-NO" sz="1600" baseline="0" dirty="0" smtClean="0"/>
              <a:t> har vi dialogbasert inntak som vi har gode erfaringer med og som skal breddes..</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4</a:t>
            </a:fld>
            <a:endParaRPr lang="nb-NO"/>
          </a:p>
        </p:txBody>
      </p:sp>
    </p:spTree>
    <p:extLst>
      <p:ext uri="{BB962C8B-B14F-4D97-AF65-F5344CB8AC3E}">
        <p14:creationId xmlns:p14="http://schemas.microsoft.com/office/powerpoint/2010/main" val="2824993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Her er samhandlingsforløpene</a:t>
            </a:r>
            <a:r>
              <a:rPr lang="nb-NO" sz="1600" baseline="0" dirty="0" smtClean="0"/>
              <a:t> våre. Vi har fått de fra helse Fonna, med grunnleggeren som endelig er fysisk sammen med oss i dag Ester Espeset, hun har hjulpet oss hele veien. Arbeidet internt med disse og sett om kart og terreng stemmer, og gjort flere justeringer og fra jan. i år så har vi fått våre egne. Disse er ikke bestemt av HMR men av nettverket her i Møre og Romsdal.</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5</a:t>
            </a:fld>
            <a:endParaRPr lang="nb-NO"/>
          </a:p>
        </p:txBody>
      </p:sp>
    </p:spTree>
    <p:extLst>
      <p:ext uri="{BB962C8B-B14F-4D97-AF65-F5344CB8AC3E}">
        <p14:creationId xmlns:p14="http://schemas.microsoft.com/office/powerpoint/2010/main" val="397593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Vi har hatt ei tydelig målsetting og det er å er å</a:t>
            </a:r>
            <a:r>
              <a:rPr lang="nb-NO" sz="1600" baseline="0" dirty="0" smtClean="0"/>
              <a:t> sikre en sammenhengende tjeneste mellom kommune og spesialisthelsetjenesten, og at barn og unge med psykiske helseutfordringer skal få rett hjelp på rett sted til rett tid.</a:t>
            </a:r>
          </a:p>
          <a:p>
            <a:r>
              <a:rPr lang="nb-NO" sz="1600" baseline="0" dirty="0" smtClean="0"/>
              <a:t>Barn og unge må ikke føle som at de er kasteballer, og de må få raskt hjelp de som trenger det. Vi må sikre god informasjonsflyt mellom tjenestene både internt og eksternt og sikre at de som arbeider med barn og unge har nok kompetanse og kan få veiledning når de trenger det.</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6</a:t>
            </a:fld>
            <a:endParaRPr lang="nb-NO"/>
          </a:p>
        </p:txBody>
      </p:sp>
    </p:spTree>
    <p:extLst>
      <p:ext uri="{BB962C8B-B14F-4D97-AF65-F5344CB8AC3E}">
        <p14:creationId xmlns:p14="http://schemas.microsoft.com/office/powerpoint/2010/main" val="2748151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Organisering av ei</a:t>
            </a:r>
            <a:r>
              <a:rPr lang="nb-NO" sz="1600" baseline="0" dirty="0" smtClean="0"/>
              <a:t> så stor satsning krever ei god og bredt sammensatt organisering. Derfor har prosjektgruppa vært sentral, kan dere reise dere, applaus til disse, her er det repr. fra kommuner, BUP og </a:t>
            </a:r>
            <a:r>
              <a:rPr lang="nb-NO" sz="1600" baseline="0" dirty="0" err="1" smtClean="0"/>
              <a:t>fagavd</a:t>
            </a:r>
            <a:r>
              <a:rPr lang="nb-NO" sz="1600" baseline="0" dirty="0" smtClean="0"/>
              <a:t>. I HMR,,KORUS og ikke minst </a:t>
            </a:r>
            <a:r>
              <a:rPr lang="nb-NO" sz="1600" baseline="0" dirty="0" err="1" smtClean="0"/>
              <a:t>brukerrepr</a:t>
            </a:r>
            <a:r>
              <a:rPr lang="nb-NO" sz="1600" baseline="0" dirty="0" smtClean="0"/>
              <a:t>. Videre har dere som har vært kontaktpersoner i deres kommune eller BUP vært helt nødvendig, som har kjørt gode interne prosesser. Kan dere reise dere. Applaus. Dette er langsiktig og tålmodig arbeid som dere har stått i.</a:t>
            </a:r>
          </a:p>
          <a:p>
            <a:endParaRPr lang="nb-NO" sz="1600" baseline="0" dirty="0" smtClean="0"/>
          </a:p>
          <a:p>
            <a:endParaRPr lang="nb-NO" sz="1600" baseline="0" dirty="0" smtClean="0"/>
          </a:p>
          <a:p>
            <a:r>
              <a:rPr lang="nb-NO" sz="1600" baseline="0" dirty="0" smtClean="0"/>
              <a:t>Dere , sammen med ledere som har støttet dere, er nøkkelen til at vi er på. God forankring har vi også hatt i Styringsgruppa, som er det faglige </a:t>
            </a:r>
            <a:r>
              <a:rPr lang="nb-NO" sz="1600" baseline="0" dirty="0" err="1" smtClean="0"/>
              <a:t>samarbeidsutvalet</a:t>
            </a:r>
            <a:r>
              <a:rPr lang="nb-NO" sz="1600" baseline="0" dirty="0" smtClean="0"/>
              <a:t> for barn og unge i Helsefelleskap Møre og Romsdal, der også min leder Jenny R. Lyngstad som har støttet arbeidet. Vi har hatt gode støttespillere i </a:t>
            </a:r>
            <a:r>
              <a:rPr lang="nb-NO" sz="1600" baseline="0" dirty="0" err="1" smtClean="0"/>
              <a:t>Statsforvaltaren</a:t>
            </a:r>
            <a:r>
              <a:rPr lang="nb-NO" sz="1600" baseline="0" dirty="0" smtClean="0"/>
              <a:t>, </a:t>
            </a:r>
            <a:r>
              <a:rPr lang="nb-NO" sz="1600" baseline="0" dirty="0" err="1" smtClean="0"/>
              <a:t>Innomed</a:t>
            </a:r>
            <a:r>
              <a:rPr lang="nb-NO" sz="1600" baseline="0" dirty="0" smtClean="0"/>
              <a:t>, Ungdomsrådet i HMT, og vi har også fått god hjelp fra kompetansesenter, RKBU, RVTS og fra </a:t>
            </a:r>
            <a:r>
              <a:rPr lang="nb-NO" sz="1600" baseline="0" dirty="0" err="1" smtClean="0"/>
              <a:t>Habilitering</a:t>
            </a:r>
            <a:r>
              <a:rPr lang="nb-NO" sz="1600" baseline="0" dirty="0" smtClean="0"/>
              <a:t> for barn og unge. De siste har bidratt med viktig kompetanse. Og alle de andre som har vært med på arbeidssamlinger og bidratt med innspill til arbeidet.</a:t>
            </a:r>
          </a:p>
          <a:p>
            <a:r>
              <a:rPr lang="nb-NO" sz="1600" baseline="0" dirty="0" smtClean="0"/>
              <a:t>Jeg vil også fremheve BTI arbeidet som Annika har ledet her i Møre og Romsdal, i dag er 21 av 27 kommuner BTI kommer, og her har det vært lagt ned stor innsats for å få dette systemet på plass, både internt og eksternt. En modell for tidlig intervensjon og tverrfaglig </a:t>
            </a:r>
            <a:r>
              <a:rPr lang="nb-NO" sz="1600" baseline="0" dirty="0" err="1" smtClean="0"/>
              <a:t>samaarbeid</a:t>
            </a:r>
            <a:r>
              <a:rPr lang="nb-NO" sz="1600" baseline="0" dirty="0" smtClean="0"/>
              <a:t>, og her er det naturlig å legge inn </a:t>
            </a:r>
            <a:r>
              <a:rPr lang="nb-NO" sz="1600" baseline="0" dirty="0" err="1" smtClean="0"/>
              <a:t>samhanlingsforløpene</a:t>
            </a:r>
            <a:r>
              <a:rPr lang="nb-NO" sz="1600" baseline="0" dirty="0" smtClean="0"/>
              <a:t>, eks på nivå 2 eller 3.</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7</a:t>
            </a:fld>
            <a:endParaRPr lang="nb-NO"/>
          </a:p>
        </p:txBody>
      </p:sp>
    </p:spTree>
    <p:extLst>
      <p:ext uri="{BB962C8B-B14F-4D97-AF65-F5344CB8AC3E}">
        <p14:creationId xmlns:p14="http://schemas.microsoft.com/office/powerpoint/2010/main" val="223118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Utfordringsbildet var </a:t>
            </a:r>
            <a:r>
              <a:rPr lang="nb-NO" sz="1600" dirty="0" err="1" smtClean="0"/>
              <a:t>helrødt</a:t>
            </a:r>
            <a:r>
              <a:rPr lang="nb-NO" sz="1600" dirty="0" smtClean="0"/>
              <a:t> når vi startet i 2021, både lang </a:t>
            </a:r>
            <a:r>
              <a:rPr lang="nb-NO" sz="1600" dirty="0" err="1" smtClean="0"/>
              <a:t>venteid</a:t>
            </a:r>
            <a:r>
              <a:rPr lang="nb-NO" sz="1600" dirty="0" smtClean="0"/>
              <a:t>, manglende tilbud og uklart hvem som skulle gjøre hva mm. Og da var enighet</a:t>
            </a:r>
            <a:r>
              <a:rPr lang="nb-NO" sz="1600" baseline="0" dirty="0" smtClean="0"/>
              <a:t> om at implementering av samhandlingsforløp var rett vei å gå. Vi måtte ha gode verktøy til å arbeide smartere sammen.</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8</a:t>
            </a:fld>
            <a:endParaRPr lang="nb-NO"/>
          </a:p>
        </p:txBody>
      </p:sp>
    </p:spTree>
    <p:extLst>
      <p:ext uri="{BB962C8B-B14F-4D97-AF65-F5344CB8AC3E}">
        <p14:creationId xmlns:p14="http://schemas.microsoft.com/office/powerpoint/2010/main" val="407392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smtClean="0"/>
              <a:t>Som nevnt har vi hatt flere</a:t>
            </a:r>
            <a:r>
              <a:rPr lang="nb-NO" sz="1600" baseline="0" dirty="0" smtClean="0"/>
              <a:t> </a:t>
            </a:r>
            <a:r>
              <a:rPr lang="nb-NO" sz="1600" baseline="0" dirty="0" err="1" smtClean="0"/>
              <a:t>arbeidsaamlinger</a:t>
            </a:r>
            <a:r>
              <a:rPr lang="nb-NO" sz="1600" baseline="0" dirty="0" smtClean="0"/>
              <a:t> hvor vi har arbeidet godt sammen. I starten litt heftigere diskusjoner enn de siste </a:t>
            </a:r>
            <a:r>
              <a:rPr lang="nb-NO" sz="1600" baseline="0" dirty="0" err="1" smtClean="0"/>
              <a:t>ift</a:t>
            </a:r>
            <a:r>
              <a:rPr lang="nb-NO" sz="1600" baseline="0" dirty="0" smtClean="0"/>
              <a:t>. hvem gjør hva.</a:t>
            </a:r>
            <a:endParaRPr lang="nb-NO" sz="1600" dirty="0"/>
          </a:p>
        </p:txBody>
      </p:sp>
      <p:sp>
        <p:nvSpPr>
          <p:cNvPr id="4" name="Plassholder for lysbildenummer 3"/>
          <p:cNvSpPr>
            <a:spLocks noGrp="1"/>
          </p:cNvSpPr>
          <p:nvPr>
            <p:ph type="sldNum" sz="quarter" idx="10"/>
          </p:nvPr>
        </p:nvSpPr>
        <p:spPr/>
        <p:txBody>
          <a:bodyPr/>
          <a:lstStyle/>
          <a:p>
            <a:fld id="{D9A301A9-FF04-430E-B9E7-34D8E669164C}" type="slidenum">
              <a:rPr lang="nb-NO" smtClean="0"/>
              <a:t>9</a:t>
            </a:fld>
            <a:endParaRPr lang="nb-NO"/>
          </a:p>
        </p:txBody>
      </p:sp>
    </p:spTree>
    <p:extLst>
      <p:ext uri="{BB962C8B-B14F-4D97-AF65-F5344CB8AC3E}">
        <p14:creationId xmlns:p14="http://schemas.microsoft.com/office/powerpoint/2010/main" val="3974920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tx2"/>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82EE02C8-94DC-504A-9290-29BBC47635C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7342909" y="2031103"/>
            <a:ext cx="4849092" cy="4826898"/>
          </a:xfrm>
          <a:prstGeom prst="rect">
            <a:avLst/>
          </a:prstGeom>
        </p:spPr>
      </p:pic>
      <p:sp>
        <p:nvSpPr>
          <p:cNvPr id="2" name="Tittel 1">
            <a:extLst>
              <a:ext uri="{FF2B5EF4-FFF2-40B4-BE49-F238E27FC236}">
                <a16:creationId xmlns:a16="http://schemas.microsoft.com/office/drawing/2014/main" id="{1B92C26F-7F53-C14B-B289-0792A6608CAE}"/>
              </a:ext>
            </a:extLst>
          </p:cNvPr>
          <p:cNvSpPr>
            <a:spLocks noGrp="1"/>
          </p:cNvSpPr>
          <p:nvPr>
            <p:ph type="ctrTitle"/>
          </p:nvPr>
        </p:nvSpPr>
        <p:spPr>
          <a:xfrm>
            <a:off x="1448970" y="1122363"/>
            <a:ext cx="9134622" cy="1803717"/>
          </a:xfrm>
        </p:spPr>
        <p:txBody>
          <a:bodyPr anchor="b" anchorCtr="0">
            <a:normAutofit/>
          </a:bodyPr>
          <a:lstStyle>
            <a:lvl1pPr algn="l">
              <a:defRPr sz="4800" b="1">
                <a:solidFill>
                  <a:schemeClr val="bg1"/>
                </a:solidFill>
              </a:defRPr>
            </a:lvl1pPr>
          </a:lstStyle>
          <a:p>
            <a:r>
              <a:rPr lang="nb-NO"/>
              <a:t>Klikk for å redigere tittelstil</a:t>
            </a:r>
          </a:p>
        </p:txBody>
      </p:sp>
      <p:sp>
        <p:nvSpPr>
          <p:cNvPr id="3" name="Undertittel 2">
            <a:extLst>
              <a:ext uri="{FF2B5EF4-FFF2-40B4-BE49-F238E27FC236}">
                <a16:creationId xmlns:a16="http://schemas.microsoft.com/office/drawing/2014/main" id="{6AE6A5A5-BED6-5143-86AB-460B6B37391D}"/>
              </a:ext>
            </a:extLst>
          </p:cNvPr>
          <p:cNvSpPr>
            <a:spLocks noGrp="1"/>
          </p:cNvSpPr>
          <p:nvPr>
            <p:ph type="subTitle" idx="1"/>
          </p:nvPr>
        </p:nvSpPr>
        <p:spPr>
          <a:xfrm>
            <a:off x="1448970" y="3602038"/>
            <a:ext cx="913462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73CE523-8A75-3248-9DA6-4FBCB7D88AF2}"/>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811DF22D-D0D4-0E48-B228-D7E1C05C9E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ACCF5C-1F08-8446-B3CB-BE8A4E8ED90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5" name="Bilde 14">
            <a:extLst>
              <a:ext uri="{FF2B5EF4-FFF2-40B4-BE49-F238E27FC236}">
                <a16:creationId xmlns:a16="http://schemas.microsoft.com/office/drawing/2014/main" id="{457C1FD1-C72D-B941-8128-0E8368527E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58018" y="548094"/>
            <a:ext cx="2719754" cy="317771"/>
          </a:xfrm>
          <a:prstGeom prst="rect">
            <a:avLst/>
          </a:prstGeom>
        </p:spPr>
      </p:pic>
    </p:spTree>
    <p:extLst>
      <p:ext uri="{BB962C8B-B14F-4D97-AF65-F5344CB8AC3E}">
        <p14:creationId xmlns:p14="http://schemas.microsoft.com/office/powerpoint/2010/main" val="255415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Bare tittel -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5DF14B-C2FE-F544-8369-6969688118DB}"/>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A7FA39DB-E08D-BD49-A771-A15E0D7547ED}"/>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4" name="Plassholder for bunntekst 3">
            <a:extLst>
              <a:ext uri="{FF2B5EF4-FFF2-40B4-BE49-F238E27FC236}">
                <a16:creationId xmlns:a16="http://schemas.microsoft.com/office/drawing/2014/main" id="{848A3EFA-93BE-2942-A9DE-510C191AC70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9771E15-F4D1-8E4C-909A-45D6322C0065}"/>
              </a:ext>
            </a:extLst>
          </p:cNvPr>
          <p:cNvSpPr>
            <a:spLocks noGrp="1"/>
          </p:cNvSpPr>
          <p:nvPr>
            <p:ph type="sldNum" sz="quarter" idx="12"/>
          </p:nvPr>
        </p:nvSpPr>
        <p:spPr/>
        <p:txBody>
          <a:bodyPr/>
          <a:lstStyle/>
          <a:p>
            <a:fld id="{8725909A-6E04-0740-90F1-7980387B509A}" type="slidenum">
              <a:rPr lang="nb-NO" smtClean="0"/>
              <a:t>‹#›</a:t>
            </a:fld>
            <a:endParaRPr lang="nb-NO"/>
          </a:p>
        </p:txBody>
      </p:sp>
      <p:cxnSp>
        <p:nvCxnSpPr>
          <p:cNvPr id="6" name="Rett linje 5">
            <a:extLst>
              <a:ext uri="{FF2B5EF4-FFF2-40B4-BE49-F238E27FC236}">
                <a16:creationId xmlns:a16="http://schemas.microsoft.com/office/drawing/2014/main" id="{15EB17B9-0771-0D4B-A7C0-DAB882EB11B1}"/>
              </a:ext>
            </a:extLst>
          </p:cNvPr>
          <p:cNvCxnSpPr/>
          <p:nvPr userDrawn="1"/>
        </p:nvCxnSpPr>
        <p:spPr>
          <a:xfrm>
            <a:off x="0" y="6289507"/>
            <a:ext cx="11353800"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FE13AB6A-FB76-5C40-8779-8CD9DBF70535}"/>
              </a:ext>
            </a:extLst>
          </p:cNvPr>
          <p:cNvSpPr/>
          <p:nvPr userDrawn="1"/>
        </p:nvSpPr>
        <p:spPr>
          <a:xfrm>
            <a:off x="11403127" y="6236250"/>
            <a:ext cx="106514" cy="106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15A38543-F334-5141-BE07-549A4AA9DE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508" y="6466367"/>
            <a:ext cx="1506647" cy="176034"/>
          </a:xfrm>
          <a:prstGeom prst="rect">
            <a:avLst/>
          </a:prstGeom>
        </p:spPr>
      </p:pic>
    </p:spTree>
    <p:extLst>
      <p:ext uri="{BB962C8B-B14F-4D97-AF65-F5344CB8AC3E}">
        <p14:creationId xmlns:p14="http://schemas.microsoft.com/office/powerpoint/2010/main" val="122779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Tomt - Blå">
    <p:bg>
      <p:bgPr>
        <a:solidFill>
          <a:schemeClr val="tx2"/>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C030D76-EBBC-6045-A8E0-1BF544F82521}"/>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3" name="Plassholder for bunntekst 2">
            <a:extLst>
              <a:ext uri="{FF2B5EF4-FFF2-40B4-BE49-F238E27FC236}">
                <a16:creationId xmlns:a16="http://schemas.microsoft.com/office/drawing/2014/main" id="{117CC59B-D2C4-724B-A9D4-6039BB62733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43198B2-5AF0-4B41-84D5-E841732B4379}"/>
              </a:ext>
            </a:extLst>
          </p:cNvPr>
          <p:cNvSpPr>
            <a:spLocks noGrp="1"/>
          </p:cNvSpPr>
          <p:nvPr>
            <p:ph type="sldNum" sz="quarter" idx="12"/>
          </p:nvPr>
        </p:nvSpPr>
        <p:spPr/>
        <p:txBody>
          <a:bodyPr/>
          <a:lstStyle/>
          <a:p>
            <a:fld id="{8725909A-6E04-0740-90F1-7980387B509A}" type="slidenum">
              <a:rPr lang="nb-NO" smtClean="0"/>
              <a:t>‹#›</a:t>
            </a:fld>
            <a:endParaRPr lang="nb-NO"/>
          </a:p>
        </p:txBody>
      </p:sp>
      <p:cxnSp>
        <p:nvCxnSpPr>
          <p:cNvPr id="5" name="Rett linje 4">
            <a:extLst>
              <a:ext uri="{FF2B5EF4-FFF2-40B4-BE49-F238E27FC236}">
                <a16:creationId xmlns:a16="http://schemas.microsoft.com/office/drawing/2014/main" id="{05DC0F9C-C7F6-864A-B825-03A0E4386B96}"/>
              </a:ext>
            </a:extLst>
          </p:cNvPr>
          <p:cNvCxnSpPr/>
          <p:nvPr userDrawn="1"/>
        </p:nvCxnSpPr>
        <p:spPr>
          <a:xfrm>
            <a:off x="0" y="6289507"/>
            <a:ext cx="11353800"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D3855909-4CB5-7C4A-BBD1-322F3AAC3158}"/>
              </a:ext>
            </a:extLst>
          </p:cNvPr>
          <p:cNvSpPr/>
          <p:nvPr userDrawn="1"/>
        </p:nvSpPr>
        <p:spPr>
          <a:xfrm>
            <a:off x="11403127" y="6236250"/>
            <a:ext cx="106514" cy="106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24ECAEA5-43DC-5F48-9908-ADA1B9F6D7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508" y="6466367"/>
            <a:ext cx="1506647" cy="176034"/>
          </a:xfrm>
          <a:prstGeom prst="rect">
            <a:avLst/>
          </a:prstGeom>
        </p:spPr>
      </p:pic>
    </p:spTree>
    <p:extLst>
      <p:ext uri="{BB962C8B-B14F-4D97-AF65-F5344CB8AC3E}">
        <p14:creationId xmlns:p14="http://schemas.microsoft.com/office/powerpoint/2010/main" val="1301457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1E09AA-F784-7843-AF76-F1F5C10CA69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2941B3E-7B61-9942-971E-6A4275BB1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6C6C3EE-1C5E-2B43-AD4B-48A5DC018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066279E4-A95D-494F-B5C0-48C6AAEC0C85}"/>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6" name="Plassholder for bunntekst 5">
            <a:extLst>
              <a:ext uri="{FF2B5EF4-FFF2-40B4-BE49-F238E27FC236}">
                <a16:creationId xmlns:a16="http://schemas.microsoft.com/office/drawing/2014/main" id="{D8BEA9F2-7015-1F45-85F0-950A233AF58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934AD8B-F318-F843-94DD-61BEBF35500A}"/>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2076372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609725-4C45-974D-824E-69A85677860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63FF9E-5285-314A-8CF5-EEB89FFE0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a:extLst>
              <a:ext uri="{FF2B5EF4-FFF2-40B4-BE49-F238E27FC236}">
                <a16:creationId xmlns:a16="http://schemas.microsoft.com/office/drawing/2014/main" id="{40CE39C3-2AA4-5244-9A2D-DB3B64A15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D2AF465-F61C-4E4D-858F-514DDF4A7AE1}"/>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6" name="Plassholder for bunntekst 5">
            <a:extLst>
              <a:ext uri="{FF2B5EF4-FFF2-40B4-BE49-F238E27FC236}">
                <a16:creationId xmlns:a16="http://schemas.microsoft.com/office/drawing/2014/main" id="{D5394162-ECD8-7945-865B-7F1F6415971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562E3F-A4CE-2041-A55F-08EFD70FFF04}"/>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17733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D42566-4768-9B46-AFF6-FF46A831334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AC1D3E1-B9C2-784F-88E4-AEF167E24658}"/>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9A5C4AD-40E5-9149-ADE1-C81DB1FDCF26}"/>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780B98C6-809E-6948-BAF6-43E891F2C13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3A929C-DC22-F942-AD31-7CDFF0FFF7C9}"/>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058210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C030D76-EBBC-6045-A8E0-1BF544F82521}"/>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3" name="Plassholder for bunntekst 2">
            <a:extLst>
              <a:ext uri="{FF2B5EF4-FFF2-40B4-BE49-F238E27FC236}">
                <a16:creationId xmlns:a16="http://schemas.microsoft.com/office/drawing/2014/main" id="{117CC59B-D2C4-724B-A9D4-6039BB62733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43198B2-5AF0-4B41-84D5-E841732B4379}"/>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762688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E658D50-C9C4-0E4E-BBDA-89F36C2E336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2CFF7A4-7E83-2E45-82EE-BFA61A279D59}"/>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D208DC0-E74B-F748-AA00-FDB066BD190D}"/>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4CAFE319-53F5-3147-8E69-370A523D29C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769782D-285F-2444-A54B-B7BB5BD59C2A}"/>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99178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C9FBA7-41E6-C943-9BCD-44F5EB46855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452C6F6-7C7E-0545-8053-554FFB3DB677}"/>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19BF38-7C0E-D742-A608-838B84032910}"/>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4D46AAD2-377D-CE4A-A78F-CC05DDAF1A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D7291D6-3B57-4443-854E-B16C15C9D3A8}"/>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303846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tellysbilde - Hvit">
    <p:bg>
      <p:bgPr>
        <a:solidFill>
          <a:schemeClr val="bg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E153C832-2D45-9242-963F-DAE9C7CFED3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7355400" y="2024221"/>
            <a:ext cx="4836600" cy="4833779"/>
          </a:xfrm>
          <a:prstGeom prst="rect">
            <a:avLst/>
          </a:prstGeom>
        </p:spPr>
      </p:pic>
      <p:sp>
        <p:nvSpPr>
          <p:cNvPr id="2" name="Tittel 1">
            <a:extLst>
              <a:ext uri="{FF2B5EF4-FFF2-40B4-BE49-F238E27FC236}">
                <a16:creationId xmlns:a16="http://schemas.microsoft.com/office/drawing/2014/main" id="{1B92C26F-7F53-C14B-B289-0792A6608CAE}"/>
              </a:ext>
            </a:extLst>
          </p:cNvPr>
          <p:cNvSpPr>
            <a:spLocks noGrp="1"/>
          </p:cNvSpPr>
          <p:nvPr>
            <p:ph type="ctrTitle"/>
          </p:nvPr>
        </p:nvSpPr>
        <p:spPr>
          <a:xfrm>
            <a:off x="1448970" y="1122363"/>
            <a:ext cx="9134622" cy="1803717"/>
          </a:xfrm>
        </p:spPr>
        <p:txBody>
          <a:bodyPr anchor="b" anchorCtr="0">
            <a:normAutofit/>
          </a:bodyPr>
          <a:lstStyle>
            <a:lvl1pPr algn="l">
              <a:defRPr sz="4800" b="1">
                <a:solidFill>
                  <a:schemeClr val="tx2"/>
                </a:solidFill>
              </a:defRPr>
            </a:lvl1pPr>
          </a:lstStyle>
          <a:p>
            <a:r>
              <a:rPr lang="nb-NO"/>
              <a:t>Klikk for å redigere tittelstil</a:t>
            </a:r>
          </a:p>
        </p:txBody>
      </p:sp>
      <p:sp>
        <p:nvSpPr>
          <p:cNvPr id="3" name="Undertittel 2">
            <a:extLst>
              <a:ext uri="{FF2B5EF4-FFF2-40B4-BE49-F238E27FC236}">
                <a16:creationId xmlns:a16="http://schemas.microsoft.com/office/drawing/2014/main" id="{6AE6A5A5-BED6-5143-86AB-460B6B37391D}"/>
              </a:ext>
            </a:extLst>
          </p:cNvPr>
          <p:cNvSpPr>
            <a:spLocks noGrp="1"/>
          </p:cNvSpPr>
          <p:nvPr>
            <p:ph type="subTitle" idx="1"/>
          </p:nvPr>
        </p:nvSpPr>
        <p:spPr>
          <a:xfrm>
            <a:off x="1448970" y="3602038"/>
            <a:ext cx="9134622"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73CE523-8A75-3248-9DA6-4FBCB7D88AF2}"/>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811DF22D-D0D4-0E48-B228-D7E1C05C9E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ACCF5C-1F08-8446-B3CB-BE8A4E8ED90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5" name="Bilde 14">
            <a:extLst>
              <a:ext uri="{FF2B5EF4-FFF2-40B4-BE49-F238E27FC236}">
                <a16:creationId xmlns:a16="http://schemas.microsoft.com/office/drawing/2014/main" id="{457C1FD1-C72D-B941-8128-0E8368527E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58018" y="548094"/>
            <a:ext cx="2719753" cy="317771"/>
          </a:xfrm>
          <a:prstGeom prst="rect">
            <a:avLst/>
          </a:prstGeom>
        </p:spPr>
      </p:pic>
    </p:spTree>
    <p:extLst>
      <p:ext uri="{BB962C8B-B14F-4D97-AF65-F5344CB8AC3E}">
        <p14:creationId xmlns:p14="http://schemas.microsoft.com/office/powerpoint/2010/main" val="373750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tellysbilde - Lite k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92C26F-7F53-C14B-B289-0792A6608CAE}"/>
              </a:ext>
            </a:extLst>
          </p:cNvPr>
          <p:cNvSpPr>
            <a:spLocks noGrp="1"/>
          </p:cNvSpPr>
          <p:nvPr>
            <p:ph type="ctrTitle"/>
          </p:nvPr>
        </p:nvSpPr>
        <p:spPr>
          <a:xfrm>
            <a:off x="1448970" y="1122363"/>
            <a:ext cx="9134622" cy="1803717"/>
          </a:xfrm>
        </p:spPr>
        <p:txBody>
          <a:bodyPr anchor="b" anchorCtr="0">
            <a:normAutofit/>
          </a:bodyPr>
          <a:lstStyle>
            <a:lvl1pPr algn="l">
              <a:defRPr sz="4800" b="1">
                <a:solidFill>
                  <a:schemeClr val="bg1"/>
                </a:solidFill>
              </a:defRPr>
            </a:lvl1pPr>
          </a:lstStyle>
          <a:p>
            <a:r>
              <a:rPr lang="nb-NO"/>
              <a:t>Klikk for å redigere tittelstil</a:t>
            </a:r>
          </a:p>
        </p:txBody>
      </p:sp>
      <p:sp>
        <p:nvSpPr>
          <p:cNvPr id="3" name="Undertittel 2">
            <a:extLst>
              <a:ext uri="{FF2B5EF4-FFF2-40B4-BE49-F238E27FC236}">
                <a16:creationId xmlns:a16="http://schemas.microsoft.com/office/drawing/2014/main" id="{6AE6A5A5-BED6-5143-86AB-460B6B37391D}"/>
              </a:ext>
            </a:extLst>
          </p:cNvPr>
          <p:cNvSpPr>
            <a:spLocks noGrp="1"/>
          </p:cNvSpPr>
          <p:nvPr>
            <p:ph type="subTitle" idx="1"/>
          </p:nvPr>
        </p:nvSpPr>
        <p:spPr>
          <a:xfrm>
            <a:off x="1448970" y="3602038"/>
            <a:ext cx="913462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73CE523-8A75-3248-9DA6-4FBCB7D88AF2}"/>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811DF22D-D0D4-0E48-B228-D7E1C05C9E3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ACCF5C-1F08-8446-B3CB-BE8A4E8ED90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5" name="Bilde 14">
            <a:extLst>
              <a:ext uri="{FF2B5EF4-FFF2-40B4-BE49-F238E27FC236}">
                <a16:creationId xmlns:a16="http://schemas.microsoft.com/office/drawing/2014/main" id="{457C1FD1-C72D-B941-8128-0E8368527E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58018" y="548094"/>
            <a:ext cx="2719754" cy="317771"/>
          </a:xfrm>
          <a:prstGeom prst="rect">
            <a:avLst/>
          </a:prstGeom>
        </p:spPr>
      </p:pic>
    </p:spTree>
    <p:extLst>
      <p:ext uri="{BB962C8B-B14F-4D97-AF65-F5344CB8AC3E}">
        <p14:creationId xmlns:p14="http://schemas.microsoft.com/office/powerpoint/2010/main" val="205817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Deloverskrift - Outline">
    <p:bg>
      <p:bgPr>
        <a:solidFill>
          <a:schemeClr val="tx2"/>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C331E2E6-91A3-6B4D-81C7-7604413B37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2907" y="2031102"/>
            <a:ext cx="6068293" cy="6062219"/>
          </a:xfrm>
          <a:prstGeom prst="rect">
            <a:avLst/>
          </a:prstGeom>
        </p:spPr>
      </p:pic>
      <p:sp>
        <p:nvSpPr>
          <p:cNvPr id="2" name="Tittel 1">
            <a:extLst>
              <a:ext uri="{FF2B5EF4-FFF2-40B4-BE49-F238E27FC236}">
                <a16:creationId xmlns:a16="http://schemas.microsoft.com/office/drawing/2014/main" id="{60E85F30-75B4-FF42-AF80-20CFD766FE96}"/>
              </a:ext>
            </a:extLst>
          </p:cNvPr>
          <p:cNvSpPr>
            <a:spLocks noGrp="1"/>
          </p:cNvSpPr>
          <p:nvPr>
            <p:ph type="title"/>
          </p:nvPr>
        </p:nvSpPr>
        <p:spPr>
          <a:xfrm>
            <a:off x="831850" y="1709738"/>
            <a:ext cx="10515600" cy="2852737"/>
          </a:xfrm>
        </p:spPr>
        <p:txBody>
          <a:bodyPr anchor="b">
            <a:normAutofit/>
          </a:bodyPr>
          <a:lstStyle>
            <a:lvl1pPr>
              <a:defRPr sz="4800" b="1">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27604DED-0A22-4640-8B1A-EA0B4E547BD1}"/>
              </a:ext>
            </a:extLst>
          </p:cNvPr>
          <p:cNvSpPr>
            <a:spLocks noGrp="1"/>
          </p:cNvSpPr>
          <p:nvPr>
            <p:ph type="body" idx="1"/>
          </p:nvPr>
        </p:nvSpPr>
        <p:spPr>
          <a:xfrm>
            <a:off x="831850" y="4589463"/>
            <a:ext cx="10515600" cy="1500187"/>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38858EF4-CDD5-1440-86E1-4B7C7AA449BB}"/>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2F194CB1-9586-EF4B-BBB6-8D9442BF7A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4BB978-85C2-0D4E-9FC4-20CC0C33CF5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1" name="Bilde 10">
            <a:extLst>
              <a:ext uri="{FF2B5EF4-FFF2-40B4-BE49-F238E27FC236}">
                <a16:creationId xmlns:a16="http://schemas.microsoft.com/office/drawing/2014/main" id="{CEDC1AD7-92DB-5F4A-8201-048976253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508" y="6466366"/>
            <a:ext cx="1506647" cy="176034"/>
          </a:xfrm>
          <a:prstGeom prst="rect">
            <a:avLst/>
          </a:prstGeom>
        </p:spPr>
      </p:pic>
    </p:spTree>
    <p:extLst>
      <p:ext uri="{BB962C8B-B14F-4D97-AF65-F5344CB8AC3E}">
        <p14:creationId xmlns:p14="http://schemas.microsoft.com/office/powerpoint/2010/main" val="237665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Deloverskrift - Kors">
    <p:bg>
      <p:bgPr>
        <a:solidFill>
          <a:schemeClr val="tx2"/>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C9D6672D-8C6A-0C4F-88CF-81912731AD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7342909" y="2031103"/>
            <a:ext cx="4849092" cy="4826898"/>
          </a:xfrm>
          <a:prstGeom prst="rect">
            <a:avLst/>
          </a:prstGeom>
        </p:spPr>
      </p:pic>
      <p:sp>
        <p:nvSpPr>
          <p:cNvPr id="2" name="Tittel 1">
            <a:extLst>
              <a:ext uri="{FF2B5EF4-FFF2-40B4-BE49-F238E27FC236}">
                <a16:creationId xmlns:a16="http://schemas.microsoft.com/office/drawing/2014/main" id="{60E85F30-75B4-FF42-AF80-20CFD766FE96}"/>
              </a:ext>
            </a:extLst>
          </p:cNvPr>
          <p:cNvSpPr>
            <a:spLocks noGrp="1"/>
          </p:cNvSpPr>
          <p:nvPr>
            <p:ph type="title"/>
          </p:nvPr>
        </p:nvSpPr>
        <p:spPr>
          <a:xfrm>
            <a:off x="831850" y="1709738"/>
            <a:ext cx="10515600" cy="2852737"/>
          </a:xfrm>
        </p:spPr>
        <p:txBody>
          <a:bodyPr anchor="b">
            <a:normAutofit/>
          </a:bodyPr>
          <a:lstStyle>
            <a:lvl1pPr>
              <a:defRPr sz="4800" b="1">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27604DED-0A22-4640-8B1A-EA0B4E547BD1}"/>
              </a:ext>
            </a:extLst>
          </p:cNvPr>
          <p:cNvSpPr>
            <a:spLocks noGrp="1"/>
          </p:cNvSpPr>
          <p:nvPr>
            <p:ph type="body" idx="1"/>
          </p:nvPr>
        </p:nvSpPr>
        <p:spPr>
          <a:xfrm>
            <a:off x="831850" y="4589463"/>
            <a:ext cx="10515600" cy="1500187"/>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38858EF4-CDD5-1440-86E1-4B7C7AA449BB}"/>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2F194CB1-9586-EF4B-BBB6-8D9442BF7A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44BB978-85C2-0D4E-9FC4-20CC0C33CF51}"/>
              </a:ext>
            </a:extLst>
          </p:cNvPr>
          <p:cNvSpPr>
            <a:spLocks noGrp="1"/>
          </p:cNvSpPr>
          <p:nvPr>
            <p:ph type="sldNum" sz="quarter" idx="12"/>
          </p:nvPr>
        </p:nvSpPr>
        <p:spPr/>
        <p:txBody>
          <a:bodyPr/>
          <a:lstStyle/>
          <a:p>
            <a:fld id="{8725909A-6E04-0740-90F1-7980387B509A}" type="slidenum">
              <a:rPr lang="nb-NO" smtClean="0"/>
              <a:t>‹#›</a:t>
            </a:fld>
            <a:endParaRPr lang="nb-NO"/>
          </a:p>
        </p:txBody>
      </p:sp>
      <p:pic>
        <p:nvPicPr>
          <p:cNvPr id="11" name="Bilde 10">
            <a:extLst>
              <a:ext uri="{FF2B5EF4-FFF2-40B4-BE49-F238E27FC236}">
                <a16:creationId xmlns:a16="http://schemas.microsoft.com/office/drawing/2014/main" id="{CEDC1AD7-92DB-5F4A-8201-048976253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508" y="6466366"/>
            <a:ext cx="1506647" cy="176034"/>
          </a:xfrm>
          <a:prstGeom prst="rect">
            <a:avLst/>
          </a:prstGeom>
        </p:spPr>
      </p:pic>
    </p:spTree>
    <p:extLst>
      <p:ext uri="{BB962C8B-B14F-4D97-AF65-F5344CB8AC3E}">
        <p14:creationId xmlns:p14="http://schemas.microsoft.com/office/powerpoint/2010/main" val="3009651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1CDD4-CA52-7C4D-8F8A-3FE04929F15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C131A3E-7895-8346-BF2B-D4D3FD170E9C}"/>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4ACC645-0435-484D-A09D-82C747BFB7F3}"/>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136B6A6-D833-794B-8729-5D07699C5889}"/>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6" name="Plassholder for bunntekst 5">
            <a:extLst>
              <a:ext uri="{FF2B5EF4-FFF2-40B4-BE49-F238E27FC236}">
                <a16:creationId xmlns:a16="http://schemas.microsoft.com/office/drawing/2014/main" id="{59FAF9AB-8DF9-CB4C-A8B4-1B435AA1E6C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A93593C-2DE9-7D4C-91D3-9E1788F37A9F}"/>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770243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AB9C3-8B30-D644-AE02-1F73A6694E8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5E9DE39-9DCC-2A48-B512-D62634DCB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D508B2E-D5F0-424B-84A7-34DAF21426F0}"/>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1FD1AAA-F6C1-3E43-AFD6-2901438179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2A292EE-25A9-2B47-98B0-F650206E4C6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A44997F-0D0E-5845-B7B6-09C32376E4CA}"/>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8" name="Plassholder for bunntekst 7">
            <a:extLst>
              <a:ext uri="{FF2B5EF4-FFF2-40B4-BE49-F238E27FC236}">
                <a16:creationId xmlns:a16="http://schemas.microsoft.com/office/drawing/2014/main" id="{DB919485-2E05-C648-83E6-5BCB37E5296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2400F27-A523-4D49-B3FC-A0D1B4D49004}"/>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266487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5DF14B-C2FE-F544-8369-6969688118D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7FA39DB-E08D-BD49-A771-A15E0D7547ED}"/>
              </a:ext>
            </a:extLst>
          </p:cNvPr>
          <p:cNvSpPr>
            <a:spLocks noGrp="1"/>
          </p:cNvSpPr>
          <p:nvPr>
            <p:ph type="dt" sz="half" idx="10"/>
          </p:nvPr>
        </p:nvSpPr>
        <p:spPr/>
        <p:txBody>
          <a:bodyPr/>
          <a:lstStyle/>
          <a:p>
            <a:fld id="{DA89F13E-7433-AD44-943B-226CAB9E3968}" type="datetimeFigureOut">
              <a:rPr lang="nb-NO" smtClean="0"/>
              <a:t>11.06.2024</a:t>
            </a:fld>
            <a:endParaRPr lang="nb-NO"/>
          </a:p>
        </p:txBody>
      </p:sp>
      <p:sp>
        <p:nvSpPr>
          <p:cNvPr id="4" name="Plassholder for bunntekst 3">
            <a:extLst>
              <a:ext uri="{FF2B5EF4-FFF2-40B4-BE49-F238E27FC236}">
                <a16:creationId xmlns:a16="http://schemas.microsoft.com/office/drawing/2014/main" id="{848A3EFA-93BE-2942-A9DE-510C191AC70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9771E15-F4D1-8E4C-909A-45D6322C0065}"/>
              </a:ext>
            </a:extLst>
          </p:cNvPr>
          <p:cNvSpPr>
            <a:spLocks noGrp="1"/>
          </p:cNvSpPr>
          <p:nvPr>
            <p:ph type="sldNum" sz="quarter" idx="12"/>
          </p:nvPr>
        </p:nvSpPr>
        <p:spPr/>
        <p:txBody>
          <a:bodyPr/>
          <a:lstStyle/>
          <a:p>
            <a:fld id="{8725909A-6E04-0740-90F1-7980387B509A}" type="slidenum">
              <a:rPr lang="nb-NO" smtClean="0"/>
              <a:t>‹#›</a:t>
            </a:fld>
            <a:endParaRPr lang="nb-NO"/>
          </a:p>
        </p:txBody>
      </p:sp>
    </p:spTree>
    <p:extLst>
      <p:ext uri="{BB962C8B-B14F-4D97-AF65-F5344CB8AC3E}">
        <p14:creationId xmlns:p14="http://schemas.microsoft.com/office/powerpoint/2010/main" val="2746061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8647BA5-F06A-5B43-8698-E775507EE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BEB8629-6545-D646-B891-0A3E1F73A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65B4DF2-A0F8-884E-8DBE-7712307E703C}"/>
              </a:ext>
            </a:extLst>
          </p:cNvPr>
          <p:cNvSpPr>
            <a:spLocks noGrp="1"/>
          </p:cNvSpPr>
          <p:nvPr>
            <p:ph type="dt" sz="half" idx="2"/>
          </p:nvPr>
        </p:nvSpPr>
        <p:spPr>
          <a:xfrm>
            <a:off x="6189519" y="6398554"/>
            <a:ext cx="108411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9F13E-7433-AD44-943B-226CAB9E3968}" type="datetimeFigureOut">
              <a:rPr lang="nb-NO" smtClean="0"/>
              <a:t>11.06.2024</a:t>
            </a:fld>
            <a:endParaRPr lang="nb-NO"/>
          </a:p>
        </p:txBody>
      </p:sp>
      <p:sp>
        <p:nvSpPr>
          <p:cNvPr id="5" name="Plassholder for bunntekst 4">
            <a:extLst>
              <a:ext uri="{FF2B5EF4-FFF2-40B4-BE49-F238E27FC236}">
                <a16:creationId xmlns:a16="http://schemas.microsoft.com/office/drawing/2014/main" id="{B3B7D5AD-47C6-DB46-AAD0-77F1DAC4FF02}"/>
              </a:ext>
            </a:extLst>
          </p:cNvPr>
          <p:cNvSpPr>
            <a:spLocks noGrp="1"/>
          </p:cNvSpPr>
          <p:nvPr>
            <p:ph type="ftr" sz="quarter" idx="3"/>
          </p:nvPr>
        </p:nvSpPr>
        <p:spPr>
          <a:xfrm>
            <a:off x="7342908" y="6398554"/>
            <a:ext cx="33181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B3EAFA3-513F-8C48-BD2F-0A1A89FB5AEF}"/>
              </a:ext>
            </a:extLst>
          </p:cNvPr>
          <p:cNvSpPr>
            <a:spLocks noGrp="1"/>
          </p:cNvSpPr>
          <p:nvPr>
            <p:ph type="sldNum" sz="quarter" idx="4"/>
          </p:nvPr>
        </p:nvSpPr>
        <p:spPr>
          <a:xfrm>
            <a:off x="10754589" y="6398554"/>
            <a:ext cx="5784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5909A-6E04-0740-90F1-7980387B509A}" type="slidenum">
              <a:rPr lang="nb-NO" smtClean="0"/>
              <a:t>‹#›</a:t>
            </a:fld>
            <a:endParaRPr lang="nb-NO"/>
          </a:p>
        </p:txBody>
      </p:sp>
      <p:cxnSp>
        <p:nvCxnSpPr>
          <p:cNvPr id="8" name="Rett linje 7">
            <a:extLst>
              <a:ext uri="{FF2B5EF4-FFF2-40B4-BE49-F238E27FC236}">
                <a16:creationId xmlns:a16="http://schemas.microsoft.com/office/drawing/2014/main" id="{34695DCA-5B5F-BF40-B86F-07FE2608D712}"/>
              </a:ext>
            </a:extLst>
          </p:cNvPr>
          <p:cNvCxnSpPr/>
          <p:nvPr userDrawn="1"/>
        </p:nvCxnSpPr>
        <p:spPr>
          <a:xfrm>
            <a:off x="0" y="6289507"/>
            <a:ext cx="11353800"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B372F43A-4749-7645-AEEC-2D18E5808714}"/>
              </a:ext>
            </a:extLst>
          </p:cNvPr>
          <p:cNvSpPr/>
          <p:nvPr userDrawn="1"/>
        </p:nvSpPr>
        <p:spPr>
          <a:xfrm>
            <a:off x="11403127" y="6236250"/>
            <a:ext cx="106514" cy="1065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276AF080-B774-114D-B737-B407AAFF18F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02508" y="6466366"/>
            <a:ext cx="1506647" cy="176034"/>
          </a:xfrm>
          <a:prstGeom prst="rect">
            <a:avLst/>
          </a:prstGeom>
        </p:spPr>
      </p:pic>
    </p:spTree>
    <p:extLst>
      <p:ext uri="{BB962C8B-B14F-4D97-AF65-F5344CB8AC3E}">
        <p14:creationId xmlns:p14="http://schemas.microsoft.com/office/powerpoint/2010/main" val="39101417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6" r:id="rId3"/>
    <p:sldLayoutId id="2147483677" r:id="rId4"/>
    <p:sldLayoutId id="2147483665" r:id="rId5"/>
    <p:sldLayoutId id="2147483678" r:id="rId6"/>
    <p:sldLayoutId id="2147483666" r:id="rId7"/>
    <p:sldLayoutId id="2147483667" r:id="rId8"/>
    <p:sldLayoutId id="2147483668" r:id="rId9"/>
    <p:sldLayoutId id="2147483669" r:id="rId10"/>
    <p:sldLayoutId id="2147483671" r:id="rId11"/>
    <p:sldLayoutId id="2147483672" r:id="rId12"/>
    <p:sldLayoutId id="2147483673" r:id="rId13"/>
    <p:sldLayoutId id="2147483674" r:id="rId14"/>
    <p:sldLayoutId id="2147483670" r:id="rId15"/>
    <p:sldLayoutId id="2147483675" r:id="rId1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hyperlink" Target="https://helse-mr.no/avdelinger/klinikk-for-psykisk-helse-og-rus/avdeling-for-psykisk-helsevern-barn-og-ungdom/barn-og-unges-helsetenest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6.emf"/><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419100" y="1122363"/>
            <a:ext cx="10164492" cy="2906712"/>
          </a:xfrm>
        </p:spPr>
        <p:txBody>
          <a:bodyPr>
            <a:normAutofit fontScale="90000"/>
          </a:bodyPr>
          <a:lstStyle/>
          <a:p>
            <a:r>
              <a:rPr lang="nb-NO" dirty="0" smtClean="0"/>
              <a:t/>
            </a:r>
            <a:br>
              <a:rPr lang="nb-NO" dirty="0" smtClean="0"/>
            </a:br>
            <a:r>
              <a:rPr lang="nb-NO" dirty="0" smtClean="0"/>
              <a:t/>
            </a:r>
            <a:br>
              <a:rPr lang="nb-NO" dirty="0" smtClean="0"/>
            </a:br>
            <a:r>
              <a:rPr lang="nb-NO" dirty="0" smtClean="0"/>
              <a:t>Velkommen til Strategisamling -</a:t>
            </a:r>
            <a:br>
              <a:rPr lang="nb-NO" dirty="0" smtClean="0"/>
            </a:br>
            <a:r>
              <a:rPr lang="nb-NO" dirty="0" smtClean="0"/>
              <a:t>Sammen for barn og unges psykiske helse</a:t>
            </a:r>
            <a:endParaRPr lang="nb-NO" dirty="0"/>
          </a:p>
        </p:txBody>
      </p:sp>
      <p:sp>
        <p:nvSpPr>
          <p:cNvPr id="3" name="Undertittel 2"/>
          <p:cNvSpPr>
            <a:spLocks noGrp="1"/>
          </p:cNvSpPr>
          <p:nvPr>
            <p:ph type="subTitle" idx="1"/>
          </p:nvPr>
        </p:nvSpPr>
        <p:spPr/>
        <p:txBody>
          <a:bodyPr/>
          <a:lstStyle/>
          <a:p>
            <a:endParaRPr lang="nb-NO" dirty="0"/>
          </a:p>
        </p:txBody>
      </p:sp>
    </p:spTree>
    <p:extLst>
      <p:ext uri="{BB962C8B-B14F-4D97-AF65-F5344CB8AC3E}">
        <p14:creationId xmlns:p14="http://schemas.microsoft.com/office/powerpoint/2010/main" val="2627728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16376" y="355981"/>
            <a:ext cx="10515600" cy="1325563"/>
          </a:xfrm>
        </p:spPr>
        <p:txBody>
          <a:bodyPr/>
          <a:lstStyle/>
          <a:p>
            <a:r>
              <a:rPr lang="nb-NO" dirty="0" smtClean="0"/>
              <a:t>Brukersamlinger</a:t>
            </a:r>
            <a:endParaRPr lang="nb-NO" dirty="0"/>
          </a:p>
        </p:txBody>
      </p:sp>
      <p:pic>
        <p:nvPicPr>
          <p:cNvPr id="4" name="Plassholder for innhold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916376" y="1257077"/>
            <a:ext cx="3820216" cy="5093622"/>
          </a:xfrm>
        </p:spPr>
      </p:pic>
      <p:sp>
        <p:nvSpPr>
          <p:cNvPr id="6" name="Bildeforklaring formet som en ellipse 5"/>
          <p:cNvSpPr/>
          <p:nvPr/>
        </p:nvSpPr>
        <p:spPr>
          <a:xfrm>
            <a:off x="5145476" y="261781"/>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smtClean="0"/>
              <a:t>Trivsel på skolen er viktig!</a:t>
            </a:r>
            <a:endParaRPr lang="nb-NO" i="1" dirty="0"/>
          </a:p>
        </p:txBody>
      </p:sp>
      <p:sp>
        <p:nvSpPr>
          <p:cNvPr id="8" name="Bildeforklaring formet som en ellipse 7"/>
          <p:cNvSpPr/>
          <p:nvPr/>
        </p:nvSpPr>
        <p:spPr>
          <a:xfrm>
            <a:off x="7473158" y="601192"/>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smtClean="0"/>
              <a:t>Viktig at helsesykepleier på skolen er tilgjengelig, men ikke for synlig.</a:t>
            </a:r>
            <a:endParaRPr lang="nb-NO" i="1" dirty="0"/>
          </a:p>
        </p:txBody>
      </p:sp>
      <p:sp>
        <p:nvSpPr>
          <p:cNvPr id="9" name="Bildeforklaring formet som en ellipse 8"/>
          <p:cNvSpPr/>
          <p:nvPr/>
        </p:nvSpPr>
        <p:spPr>
          <a:xfrm>
            <a:off x="5767888" y="2070442"/>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smtClean="0"/>
              <a:t>Tenke andre tilnærminger enn å sitte på et kontor å prate.</a:t>
            </a:r>
            <a:endParaRPr lang="nb-NO" i="1" dirty="0"/>
          </a:p>
        </p:txBody>
      </p:sp>
      <p:sp>
        <p:nvSpPr>
          <p:cNvPr id="10" name="Bildeforklaring formet som en ellipse 9"/>
          <p:cNvSpPr/>
          <p:nvPr/>
        </p:nvSpPr>
        <p:spPr>
          <a:xfrm>
            <a:off x="9834992" y="3678879"/>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smtClean="0"/>
              <a:t>Fastlegen har lite kunnskap om psykisk helse.</a:t>
            </a:r>
            <a:endParaRPr lang="nb-NO" i="1" dirty="0"/>
          </a:p>
        </p:txBody>
      </p:sp>
      <p:sp>
        <p:nvSpPr>
          <p:cNvPr id="11" name="Bildeforklaring formet som en ellipse 10"/>
          <p:cNvSpPr/>
          <p:nvPr/>
        </p:nvSpPr>
        <p:spPr>
          <a:xfrm>
            <a:off x="4903160" y="3820951"/>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smtClean="0"/>
              <a:t>Vanskelig å finne ut hvor en søker hjelp.</a:t>
            </a:r>
            <a:endParaRPr lang="nb-NO" i="1" dirty="0"/>
          </a:p>
        </p:txBody>
      </p:sp>
      <p:sp>
        <p:nvSpPr>
          <p:cNvPr id="12" name="Bildeforklaring formet som en ellipse 11"/>
          <p:cNvSpPr/>
          <p:nvPr/>
        </p:nvSpPr>
        <p:spPr>
          <a:xfrm>
            <a:off x="7369076" y="4086133"/>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BUP er lite </a:t>
            </a:r>
            <a:r>
              <a:rPr lang="nb-NO" i="1" dirty="0" smtClean="0"/>
              <a:t>tilgjengelig, lang ventetid.</a:t>
            </a:r>
            <a:endParaRPr lang="nb-NO" i="1" dirty="0"/>
          </a:p>
        </p:txBody>
      </p:sp>
      <p:sp>
        <p:nvSpPr>
          <p:cNvPr id="14" name="Bildeforklaring formet som en ellipse 13"/>
          <p:cNvSpPr/>
          <p:nvPr/>
        </p:nvSpPr>
        <p:spPr>
          <a:xfrm>
            <a:off x="8351688" y="2177065"/>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smtClean="0"/>
              <a:t>Lærer er viktig og han/hun må bry seg</a:t>
            </a:r>
            <a:endParaRPr lang="nb-NO" i="1" dirty="0"/>
          </a:p>
        </p:txBody>
      </p:sp>
      <p:sp>
        <p:nvSpPr>
          <p:cNvPr id="15" name="Bildeforklaring formet som en ellipse 14"/>
          <p:cNvSpPr/>
          <p:nvPr/>
        </p:nvSpPr>
        <p:spPr>
          <a:xfrm>
            <a:off x="9834992" y="154654"/>
            <a:ext cx="2542032" cy="17282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i="1" dirty="0" smtClean="0"/>
              <a:t>Lærerne på ungdomskolen var flinkere å bry seg og hjelpe enn på videregående skole</a:t>
            </a:r>
            <a:endParaRPr lang="nb-NO" i="1" dirty="0"/>
          </a:p>
        </p:txBody>
      </p:sp>
    </p:spTree>
    <p:extLst>
      <p:ext uri="{BB962C8B-B14F-4D97-AF65-F5344CB8AC3E}">
        <p14:creationId xmlns:p14="http://schemas.microsoft.com/office/powerpoint/2010/main" val="1206249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Emnekurs leger juni 2024</a:t>
            </a:r>
            <a:endParaRPr lang="nb-NO" dirty="0"/>
          </a:p>
        </p:txBody>
      </p:sp>
      <p:pic>
        <p:nvPicPr>
          <p:cNvPr id="4" name="Plassholder for innhold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4315" y="1469009"/>
            <a:ext cx="6171209" cy="4351338"/>
          </a:xfrm>
        </p:spPr>
      </p:pic>
      <p:pic>
        <p:nvPicPr>
          <p:cNvPr id="5" name="Bild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97325" y="1482321"/>
            <a:ext cx="5784035" cy="4338026"/>
          </a:xfrm>
          <a:prstGeom prst="rect">
            <a:avLst/>
          </a:prstGeom>
        </p:spPr>
      </p:pic>
    </p:spTree>
    <p:extLst>
      <p:ext uri="{BB962C8B-B14F-4D97-AF65-F5344CB8AC3E}">
        <p14:creationId xmlns:p14="http://schemas.microsoft.com/office/powerpoint/2010/main" val="1706339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1073149" y="1025717"/>
            <a:ext cx="3871765" cy="5176300"/>
          </a:xfrm>
          <a:prstGeom prst="rect">
            <a:avLst/>
          </a:prstGeom>
        </p:spPr>
      </p:pic>
      <p:pic>
        <p:nvPicPr>
          <p:cNvPr id="6" name="Bilde 5"/>
          <p:cNvPicPr>
            <a:picLocks noChangeAspect="1"/>
          </p:cNvPicPr>
          <p:nvPr/>
        </p:nvPicPr>
        <p:blipFill>
          <a:blip r:embed="rId3"/>
          <a:stretch>
            <a:fillRect/>
          </a:stretch>
        </p:blipFill>
        <p:spPr>
          <a:xfrm>
            <a:off x="1073149" y="430926"/>
            <a:ext cx="1959301" cy="415486"/>
          </a:xfrm>
          <a:prstGeom prst="rect">
            <a:avLst/>
          </a:prstGeom>
        </p:spPr>
      </p:pic>
      <p:pic>
        <p:nvPicPr>
          <p:cNvPr id="7" name="Bilde 6"/>
          <p:cNvPicPr>
            <a:picLocks noChangeAspect="1"/>
          </p:cNvPicPr>
          <p:nvPr/>
        </p:nvPicPr>
        <p:blipFill>
          <a:blip r:embed="rId4"/>
          <a:stretch>
            <a:fillRect/>
          </a:stretch>
        </p:blipFill>
        <p:spPr>
          <a:xfrm>
            <a:off x="3009031" y="430926"/>
            <a:ext cx="1586823" cy="455045"/>
          </a:xfrm>
          <a:prstGeom prst="rect">
            <a:avLst/>
          </a:prstGeom>
        </p:spPr>
      </p:pic>
    </p:spTree>
    <p:extLst>
      <p:ext uri="{BB962C8B-B14F-4D97-AF65-F5344CB8AC3E}">
        <p14:creationId xmlns:p14="http://schemas.microsoft.com/office/powerpoint/2010/main" val="4223418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
            </a:r>
            <a:br>
              <a:rPr lang="nb-NO" dirty="0"/>
            </a:br>
            <a:r>
              <a:rPr lang="nb-NO" dirty="0"/>
              <a:t>Barn og unges </a:t>
            </a:r>
            <a:r>
              <a:rPr lang="nb-NO" dirty="0" err="1"/>
              <a:t>helseteneste</a:t>
            </a:r>
            <a:r>
              <a:rPr lang="nb-NO" dirty="0"/>
              <a:t> i 2024</a:t>
            </a:r>
          </a:p>
        </p:txBody>
      </p:sp>
      <p:sp>
        <p:nvSpPr>
          <p:cNvPr id="3" name="Plassholder for innhold 2"/>
          <p:cNvSpPr>
            <a:spLocks noGrp="1"/>
          </p:cNvSpPr>
          <p:nvPr>
            <p:ph idx="1"/>
          </p:nvPr>
        </p:nvSpPr>
        <p:spPr>
          <a:xfrm>
            <a:off x="838200" y="1633415"/>
            <a:ext cx="10515600" cy="4543548"/>
          </a:xfrm>
        </p:spPr>
        <p:txBody>
          <a:bodyPr>
            <a:normAutofit fontScale="92500" lnSpcReduction="20000"/>
          </a:bodyPr>
          <a:lstStyle/>
          <a:p>
            <a:pPr marL="0" indent="0">
              <a:buNone/>
            </a:pPr>
            <a:endParaRPr lang="nb-NO" dirty="0"/>
          </a:p>
          <a:p>
            <a:r>
              <a:rPr lang="nb-NO" dirty="0"/>
              <a:t>Implementere samhandlingsforløpene - bruke de i </a:t>
            </a:r>
            <a:r>
              <a:rPr lang="nb-NO" dirty="0" smtClean="0"/>
              <a:t>praksis.</a:t>
            </a:r>
          </a:p>
          <a:p>
            <a:r>
              <a:rPr lang="nb-NO" dirty="0" smtClean="0"/>
              <a:t>Arbeide for et 8. forløp – rus?</a:t>
            </a:r>
          </a:p>
          <a:p>
            <a:r>
              <a:rPr lang="nb-NO" dirty="0" smtClean="0"/>
              <a:t>Knytte </a:t>
            </a:r>
            <a:r>
              <a:rPr lang="nb-NO" dirty="0"/>
              <a:t>samhandlingsforløpene til BTI/BTS </a:t>
            </a:r>
          </a:p>
          <a:p>
            <a:r>
              <a:rPr lang="nb-NO" dirty="0"/>
              <a:t>Dialogbasert inntak – </a:t>
            </a:r>
            <a:r>
              <a:rPr lang="nb-NO" dirty="0" err="1" smtClean="0"/>
              <a:t>bredding</a:t>
            </a:r>
            <a:r>
              <a:rPr lang="nb-NO" dirty="0" smtClean="0"/>
              <a:t> </a:t>
            </a:r>
            <a:r>
              <a:rPr lang="nb-NO" dirty="0"/>
              <a:t>høst 2024</a:t>
            </a:r>
          </a:p>
          <a:p>
            <a:r>
              <a:rPr lang="nb-NO" dirty="0"/>
              <a:t>Kompetanseheving – </a:t>
            </a:r>
            <a:r>
              <a:rPr lang="nb-NO" dirty="0" err="1"/>
              <a:t>webinar</a:t>
            </a:r>
            <a:r>
              <a:rPr lang="nb-NO" dirty="0"/>
              <a:t> og arbeidssamlinger</a:t>
            </a:r>
          </a:p>
          <a:p>
            <a:r>
              <a:rPr lang="nb-NO" dirty="0"/>
              <a:t>Strukturerte samarbeidsmøter mellom kommuner og BUP</a:t>
            </a:r>
          </a:p>
          <a:p>
            <a:r>
              <a:rPr lang="nb-NO" dirty="0"/>
              <a:t>Informasjonsflyt mellom tjenestene – HP – </a:t>
            </a:r>
            <a:r>
              <a:rPr lang="nb-NO" dirty="0" smtClean="0"/>
              <a:t>Stafettlogg</a:t>
            </a:r>
            <a:endParaRPr lang="nb-NO" dirty="0"/>
          </a:p>
          <a:p>
            <a:r>
              <a:rPr lang="nb-NO" dirty="0"/>
              <a:t>Synliggjøre tilbudene som fins i kommuner og BUP</a:t>
            </a:r>
          </a:p>
          <a:p>
            <a:r>
              <a:rPr lang="nb-NO" dirty="0"/>
              <a:t>Mer brukerrettede forløp/nettsider- kart? Helsa mi?</a:t>
            </a:r>
          </a:p>
          <a:p>
            <a:r>
              <a:rPr lang="nb-NO" dirty="0"/>
              <a:t>Ventetid – informasjonsvideo, brosjyrer, ressursside?</a:t>
            </a:r>
          </a:p>
          <a:p>
            <a:pPr marL="0" indent="0">
              <a:buNone/>
            </a:pPr>
            <a:endParaRPr lang="nb-NO" dirty="0"/>
          </a:p>
        </p:txBody>
      </p:sp>
      <p:pic>
        <p:nvPicPr>
          <p:cNvPr id="4" name="Bild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40799" y="234462"/>
            <a:ext cx="3110523" cy="1749669"/>
          </a:xfrm>
          <a:prstGeom prst="rect">
            <a:avLst/>
          </a:prstGeom>
        </p:spPr>
      </p:pic>
    </p:spTree>
    <p:extLst>
      <p:ext uri="{BB962C8B-B14F-4D97-AF65-F5344CB8AC3E}">
        <p14:creationId xmlns:p14="http://schemas.microsoft.com/office/powerpoint/2010/main" val="1587422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671363" y="1344168"/>
            <a:ext cx="6260847" cy="4695635"/>
          </a:xfrm>
        </p:spPr>
      </p:pic>
      <p:sp>
        <p:nvSpPr>
          <p:cNvPr id="2" name="Tittel 1"/>
          <p:cNvSpPr>
            <a:spLocks noGrp="1"/>
          </p:cNvSpPr>
          <p:nvPr>
            <p:ph type="title"/>
          </p:nvPr>
        </p:nvSpPr>
        <p:spPr>
          <a:xfrm>
            <a:off x="883920" y="365125"/>
            <a:ext cx="10515600" cy="1325563"/>
          </a:xfrm>
        </p:spPr>
        <p:txBody>
          <a:bodyPr>
            <a:normAutofit/>
          </a:bodyPr>
          <a:lstStyle/>
          <a:p>
            <a:r>
              <a:rPr lang="nb-NO" sz="3600" dirty="0" smtClean="0"/>
              <a:t>Dialogbasert inntak: Ålesund, Volda og Molde</a:t>
            </a:r>
            <a:endParaRPr lang="nb-NO" sz="3600" dirty="0"/>
          </a:p>
        </p:txBody>
      </p:sp>
      <p:sp>
        <p:nvSpPr>
          <p:cNvPr id="7" name="Rektangel 6"/>
          <p:cNvSpPr/>
          <p:nvPr/>
        </p:nvSpPr>
        <p:spPr>
          <a:xfrm>
            <a:off x="7251192" y="1344168"/>
            <a:ext cx="4590288" cy="5539978"/>
          </a:xfrm>
          <a:prstGeom prst="rect">
            <a:avLst/>
          </a:prstGeom>
        </p:spPr>
        <p:txBody>
          <a:bodyPr wrap="square">
            <a:spAutoFit/>
          </a:bodyPr>
          <a:lstStyle/>
          <a:p>
            <a:r>
              <a:rPr lang="nb-NO" sz="2400" b="1" dirty="0" smtClean="0"/>
              <a:t>Gevinster for barn og unge:</a:t>
            </a:r>
          </a:p>
          <a:p>
            <a:r>
              <a:rPr lang="nb-NO" dirty="0" smtClean="0"/>
              <a:t>- Opplever </a:t>
            </a:r>
            <a:r>
              <a:rPr lang="nb-NO" dirty="0"/>
              <a:t>at man også ser systemet rundt</a:t>
            </a:r>
          </a:p>
          <a:p>
            <a:r>
              <a:rPr lang="nb-NO" dirty="0"/>
              <a:t>- Bidratt til mer helhetlig tenking rundt barn </a:t>
            </a:r>
            <a:r>
              <a:rPr lang="nb-NO" dirty="0" smtClean="0"/>
              <a:t/>
            </a:r>
            <a:br>
              <a:rPr lang="nb-NO" dirty="0" smtClean="0"/>
            </a:br>
            <a:r>
              <a:rPr lang="nb-NO" dirty="0" smtClean="0"/>
              <a:t>  og </a:t>
            </a:r>
            <a:r>
              <a:rPr lang="nb-NO" dirty="0"/>
              <a:t>unge</a:t>
            </a:r>
          </a:p>
          <a:p>
            <a:r>
              <a:rPr lang="nb-NO" dirty="0"/>
              <a:t>- Raskere avklaring av saker</a:t>
            </a:r>
          </a:p>
          <a:p>
            <a:r>
              <a:rPr lang="nb-NO" dirty="0"/>
              <a:t>- Tilgjengelighet – lettere å nå hverandre</a:t>
            </a:r>
          </a:p>
          <a:p>
            <a:r>
              <a:rPr lang="nb-NO" dirty="0"/>
              <a:t>- Informasjonssløyfen til fastlegene</a:t>
            </a:r>
          </a:p>
          <a:p>
            <a:r>
              <a:rPr lang="nb-NO" dirty="0"/>
              <a:t>- Riktig informasjon blir med i henvisningen</a:t>
            </a:r>
          </a:p>
          <a:p>
            <a:r>
              <a:rPr lang="nb-NO" dirty="0" smtClean="0"/>
              <a:t>- Får </a:t>
            </a:r>
            <a:r>
              <a:rPr lang="nb-NO" dirty="0"/>
              <a:t>fanget opp de som ikke har en </a:t>
            </a:r>
            <a:endParaRPr lang="nb-NO" dirty="0" smtClean="0"/>
          </a:p>
          <a:p>
            <a:r>
              <a:rPr lang="nb-NO" dirty="0"/>
              <a:t> </a:t>
            </a:r>
            <a:r>
              <a:rPr lang="nb-NO" dirty="0" smtClean="0"/>
              <a:t> fullstendig </a:t>
            </a:r>
            <a:r>
              <a:rPr lang="nb-NO" dirty="0"/>
              <a:t>henvisning slik at de likevel for </a:t>
            </a:r>
            <a:r>
              <a:rPr lang="nb-NO" dirty="0" smtClean="0"/>
              <a:t> </a:t>
            </a:r>
            <a:br>
              <a:rPr lang="nb-NO" dirty="0" smtClean="0"/>
            </a:br>
            <a:r>
              <a:rPr lang="nb-NO" dirty="0" smtClean="0"/>
              <a:t>  riktig hjelp</a:t>
            </a:r>
          </a:p>
          <a:p>
            <a:r>
              <a:rPr lang="nb-NO" sz="2400" b="1" dirty="0" smtClean="0"/>
              <a:t>Gevinster for samarbeidet:</a:t>
            </a:r>
          </a:p>
          <a:p>
            <a:r>
              <a:rPr lang="nb-NO" dirty="0" smtClean="0">
                <a:latin typeface="Calibri" panose="020F0502020204030204" pitchFamily="34" charset="0"/>
                <a:ea typeface="Calibri" panose="020F0502020204030204" pitchFamily="34" charset="0"/>
                <a:cs typeface="Times New Roman" panose="02020603050405020304" pitchFamily="18" charset="0"/>
              </a:rPr>
              <a:t>- Bedre </a:t>
            </a:r>
            <a:r>
              <a:rPr lang="nb-NO" dirty="0">
                <a:latin typeface="Calibri" panose="020F0502020204030204" pitchFamily="34" charset="0"/>
                <a:ea typeface="Calibri" panose="020F0502020204030204" pitchFamily="34" charset="0"/>
                <a:cs typeface="Times New Roman" panose="02020603050405020304" pitchFamily="18" charset="0"/>
              </a:rPr>
              <a:t>kommunikasjon</a:t>
            </a:r>
            <a:br>
              <a:rPr lang="nb-NO" dirty="0">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 Bedre forståelse og forventninger til </a:t>
            </a:r>
            <a:r>
              <a:rPr lang="nb-NO" dirty="0" smtClean="0">
                <a:latin typeface="Calibri" panose="020F0502020204030204" pitchFamily="34" charset="0"/>
                <a:ea typeface="Calibri" panose="020F0502020204030204" pitchFamily="34" charset="0"/>
                <a:cs typeface="Times New Roman" panose="02020603050405020304" pitchFamily="18" charset="0"/>
              </a:rPr>
              <a:t/>
            </a:r>
            <a:br>
              <a:rPr lang="nb-NO" dirty="0" smtClean="0">
                <a:latin typeface="Calibri" panose="020F0502020204030204" pitchFamily="34" charset="0"/>
                <a:ea typeface="Calibri" panose="020F0502020204030204" pitchFamily="34" charset="0"/>
                <a:cs typeface="Times New Roman" panose="02020603050405020304" pitchFamily="18" charset="0"/>
              </a:rPr>
            </a:br>
            <a:r>
              <a:rPr lang="nb-NO" dirty="0" smtClean="0">
                <a:latin typeface="Calibri" panose="020F0502020204030204" pitchFamily="34" charset="0"/>
                <a:ea typeface="Calibri" panose="020F0502020204030204" pitchFamily="34" charset="0"/>
                <a:cs typeface="Times New Roman" panose="02020603050405020304" pitchFamily="18" charset="0"/>
              </a:rPr>
              <a:t>  hverandre</a:t>
            </a:r>
            <a:r>
              <a:rPr lang="nb-NO" dirty="0">
                <a:latin typeface="Calibri" panose="020F0502020204030204" pitchFamily="34" charset="0"/>
                <a:ea typeface="Calibri" panose="020F0502020204030204" pitchFamily="34" charset="0"/>
                <a:cs typeface="Times New Roman" panose="02020603050405020304" pitchFamily="18" charset="0"/>
              </a:rPr>
              <a:t/>
            </a:r>
            <a:br>
              <a:rPr lang="nb-NO" dirty="0">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 Raskere saksgang</a:t>
            </a:r>
            <a:br>
              <a:rPr lang="nb-NO" dirty="0">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 Redusert ventetid på sikt</a:t>
            </a:r>
          </a:p>
          <a:p>
            <a:endParaRPr lang="nb-NO" dirty="0" smtClean="0"/>
          </a:p>
          <a:p>
            <a:pPr marL="285750" indent="-285750">
              <a:buFontTx/>
              <a:buChar char="-"/>
            </a:pPr>
            <a:endParaRPr lang="nb-NO" dirty="0"/>
          </a:p>
        </p:txBody>
      </p:sp>
    </p:spTree>
    <p:extLst>
      <p:ext uri="{BB962C8B-B14F-4D97-AF65-F5344CB8AC3E}">
        <p14:creationId xmlns:p14="http://schemas.microsoft.com/office/powerpoint/2010/main" val="214361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Kompetanseheving i BUHT i 2024</a:t>
            </a:r>
          </a:p>
        </p:txBody>
      </p:sp>
      <p:sp>
        <p:nvSpPr>
          <p:cNvPr id="3" name="Plassholder for innhold 2"/>
          <p:cNvSpPr>
            <a:spLocks noGrp="1"/>
          </p:cNvSpPr>
          <p:nvPr>
            <p:ph idx="1"/>
          </p:nvPr>
        </p:nvSpPr>
        <p:spPr/>
        <p:txBody>
          <a:bodyPr>
            <a:normAutofit fontScale="55000" lnSpcReduction="20000"/>
          </a:bodyPr>
          <a:lstStyle/>
          <a:p>
            <a:r>
              <a:rPr lang="nb-NO" sz="3200" dirty="0"/>
              <a:t>Autisme – tilrettelegging i skole – 9. januar 2024</a:t>
            </a:r>
          </a:p>
          <a:p>
            <a:r>
              <a:rPr lang="nb-NO" sz="3200" dirty="0"/>
              <a:t>Vald, overgrep og omsorgssvikt – 26. februar 2024</a:t>
            </a:r>
          </a:p>
          <a:p>
            <a:r>
              <a:rPr lang="nb-NO" sz="3200" dirty="0" smtClean="0"/>
              <a:t>Selvskading og selvmordsproblematikk 27. mai </a:t>
            </a:r>
            <a:r>
              <a:rPr lang="nb-NO" sz="3200" dirty="0"/>
              <a:t>2024</a:t>
            </a:r>
          </a:p>
          <a:p>
            <a:r>
              <a:rPr lang="nb-NO" sz="3200" dirty="0"/>
              <a:t>Angst og bekymring – arbeidssamlinger </a:t>
            </a:r>
            <a:r>
              <a:rPr lang="nb-NO" sz="3200" dirty="0" smtClean="0"/>
              <a:t>høst 2024</a:t>
            </a:r>
            <a:endParaRPr lang="nb-NO" sz="3200" dirty="0"/>
          </a:p>
          <a:p>
            <a:pPr marL="0" indent="0">
              <a:buNone/>
            </a:pPr>
            <a:r>
              <a:rPr lang="nb-NO" sz="3200" dirty="0"/>
              <a:t>	Ulstein 23. oktober </a:t>
            </a:r>
          </a:p>
          <a:p>
            <a:pPr marL="0" indent="0">
              <a:buNone/>
            </a:pPr>
            <a:r>
              <a:rPr lang="nb-NO" sz="3200" dirty="0"/>
              <a:t>	Ålesund 24. oktober</a:t>
            </a:r>
          </a:p>
          <a:p>
            <a:pPr marL="0" indent="0">
              <a:buNone/>
            </a:pPr>
            <a:r>
              <a:rPr lang="nb-NO" sz="3200" dirty="0"/>
              <a:t>	Molde 29. oktober, </a:t>
            </a:r>
          </a:p>
          <a:p>
            <a:pPr marL="0" indent="0">
              <a:buNone/>
            </a:pPr>
            <a:r>
              <a:rPr lang="nb-NO" sz="3200" dirty="0"/>
              <a:t>	Kristiansund 30. oktober </a:t>
            </a:r>
          </a:p>
          <a:p>
            <a:r>
              <a:rPr lang="nb-NO" sz="3200" dirty="0"/>
              <a:t>ADHD stressmestring og tilrettelegging 3.september 24</a:t>
            </a:r>
          </a:p>
          <a:p>
            <a:r>
              <a:rPr lang="nb-NO" sz="3200" dirty="0"/>
              <a:t>Bekymring for barn 0-3 år høst 2024</a:t>
            </a:r>
          </a:p>
          <a:p>
            <a:r>
              <a:rPr lang="nb-NO" sz="3200" dirty="0" err="1"/>
              <a:t>Spisevanskar</a:t>
            </a:r>
            <a:r>
              <a:rPr lang="nb-NO" sz="3200" dirty="0"/>
              <a:t> og spiseforstyrring høst 24/vår 25</a:t>
            </a:r>
          </a:p>
          <a:p>
            <a:pPr marL="0" indent="0">
              <a:buNone/>
            </a:pPr>
            <a:endParaRPr lang="nb-NO" dirty="0"/>
          </a:p>
          <a:p>
            <a:pPr marL="0" indent="0">
              <a:buNone/>
            </a:pPr>
            <a:r>
              <a:rPr lang="nb-NO" b="1" dirty="0"/>
              <a:t>I samarbeid</a:t>
            </a:r>
            <a:r>
              <a:rPr lang="nb-NO" dirty="0"/>
              <a:t>:</a:t>
            </a:r>
          </a:p>
          <a:p>
            <a:r>
              <a:rPr lang="nb-NO" dirty="0"/>
              <a:t>Ufrivillig skolefravær – Ørsta </a:t>
            </a:r>
            <a:r>
              <a:rPr lang="nb-NO" dirty="0" err="1"/>
              <a:t>vgs</a:t>
            </a:r>
            <a:r>
              <a:rPr lang="nb-NO" dirty="0"/>
              <a:t> – skoleåret 2023-2024</a:t>
            </a:r>
          </a:p>
          <a:p>
            <a:endParaRPr lang="nb-NO" dirty="0"/>
          </a:p>
          <a:p>
            <a:endParaRPr lang="nb-NO" dirty="0"/>
          </a:p>
        </p:txBody>
      </p:sp>
      <p:pic>
        <p:nvPicPr>
          <p:cNvPr id="4" name="Bild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91945" y="131509"/>
            <a:ext cx="3500055" cy="2625535"/>
          </a:xfrm>
          <a:prstGeom prst="rect">
            <a:avLst/>
          </a:prstGeom>
        </p:spPr>
      </p:pic>
      <p:pic>
        <p:nvPicPr>
          <p:cNvPr id="5" name="Bild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21149" y="2503643"/>
            <a:ext cx="3616866" cy="2712650"/>
          </a:xfrm>
          <a:prstGeom prst="rect">
            <a:avLst/>
          </a:prstGeom>
        </p:spPr>
      </p:pic>
      <p:pic>
        <p:nvPicPr>
          <p:cNvPr id="6" name="Bilde 5"/>
          <p:cNvPicPr>
            <a:picLocks noChangeAspect="1"/>
          </p:cNvPicPr>
          <p:nvPr/>
        </p:nvPicPr>
        <p:blipFill rotWithShape="1">
          <a:blip r:embed="rId5" cstate="hqprint">
            <a:extLst>
              <a:ext uri="{28A0092B-C50C-407E-A947-70E740481C1C}">
                <a14:useLocalDpi xmlns:a14="http://schemas.microsoft.com/office/drawing/2010/main" val="0"/>
              </a:ext>
            </a:extLst>
          </a:blip>
          <a:srcRect l="21958" t="14046" b="13156"/>
          <a:stretch/>
        </p:blipFill>
        <p:spPr>
          <a:xfrm>
            <a:off x="7858793" y="4284874"/>
            <a:ext cx="3495007" cy="2445133"/>
          </a:xfrm>
          <a:prstGeom prst="rect">
            <a:avLst/>
          </a:prstGeom>
        </p:spPr>
      </p:pic>
    </p:spTree>
    <p:extLst>
      <p:ext uri="{BB962C8B-B14F-4D97-AF65-F5344CB8AC3E}">
        <p14:creationId xmlns:p14="http://schemas.microsoft.com/office/powerpoint/2010/main" val="84450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Gevinster og målinger</a:t>
            </a:r>
          </a:p>
        </p:txBody>
      </p:sp>
      <p:sp>
        <p:nvSpPr>
          <p:cNvPr id="3" name="Plassholder for innhold 2"/>
          <p:cNvSpPr>
            <a:spLocks noGrp="1"/>
          </p:cNvSpPr>
          <p:nvPr>
            <p:ph idx="1"/>
          </p:nvPr>
        </p:nvSpPr>
        <p:spPr/>
        <p:txBody>
          <a:bodyPr/>
          <a:lstStyle/>
          <a:p>
            <a:pPr marL="0" indent="0">
              <a:buNone/>
            </a:pPr>
            <a:endParaRPr lang="nb-NO" b="1" dirty="0" smtClean="0"/>
          </a:p>
          <a:p>
            <a:pPr marL="0" indent="0">
              <a:buNone/>
            </a:pPr>
            <a:r>
              <a:rPr lang="nb-NO" dirty="0" smtClean="0"/>
              <a:t>-  Ventetid</a:t>
            </a:r>
          </a:p>
          <a:p>
            <a:pPr marL="0" indent="0">
              <a:buNone/>
            </a:pPr>
            <a:r>
              <a:rPr lang="nb-NO" smtClean="0"/>
              <a:t>-  Avslagsprosent</a:t>
            </a:r>
            <a:endParaRPr lang="nb-NO" b="1" dirty="0"/>
          </a:p>
          <a:p>
            <a:pPr>
              <a:buFontTx/>
              <a:buChar char="-"/>
            </a:pPr>
            <a:r>
              <a:rPr lang="nb-NO" dirty="0" smtClean="0"/>
              <a:t>Bidrar dialogbasert inntak til bedre samarbeid?</a:t>
            </a:r>
            <a:endParaRPr lang="nb-NO" dirty="0"/>
          </a:p>
          <a:p>
            <a:pPr>
              <a:buFontTx/>
              <a:buChar char="-"/>
            </a:pPr>
            <a:r>
              <a:rPr lang="nb-NO" dirty="0" err="1" smtClean="0"/>
              <a:t>Webinar</a:t>
            </a:r>
            <a:r>
              <a:rPr lang="nb-NO" dirty="0" smtClean="0"/>
              <a:t>, gir det økt kunnskap og brukes kunnskapen?</a:t>
            </a:r>
            <a:endParaRPr lang="nb-NO" dirty="0"/>
          </a:p>
          <a:p>
            <a:pPr>
              <a:buFontTx/>
              <a:buChar char="-"/>
            </a:pPr>
            <a:endParaRPr lang="nb-NO" dirty="0"/>
          </a:p>
        </p:txBody>
      </p:sp>
    </p:spTree>
    <p:extLst>
      <p:ext uri="{BB962C8B-B14F-4D97-AF65-F5344CB8AC3E}">
        <p14:creationId xmlns:p14="http://schemas.microsoft.com/office/powerpoint/2010/main" val="804110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Lang og kronglete vei å gå…..</a:t>
            </a:r>
            <a:endParaRPr lang="nb-NO" dirty="0"/>
          </a:p>
        </p:txBody>
      </p:sp>
      <p:pic>
        <p:nvPicPr>
          <p:cNvPr id="1026" name="Picture 2" descr="landskap, natur, fjell, Sky, tåke, soloppgang, vei, landsbygda, morgen, høyde, hovedvei, dal, fjellkjede, land, reise, transport, landlig, Italia, fjord, svingete, Highland, utendørs, hdr, fjell, fjellene, Alpene, infrastruktur, ravine, kronglete, kjøretøyer, Landform, flyfotografering, fjellovergang, atmosfærisk fenomen, fjelllandformer, Motorve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3080" y="1344771"/>
            <a:ext cx="7501913" cy="490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30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…men </a:t>
            </a:r>
            <a:r>
              <a:rPr lang="nb-NO" dirty="0"/>
              <a:t>vi må fortsette å gå den </a:t>
            </a:r>
            <a:r>
              <a:rPr lang="nb-NO" dirty="0" smtClean="0"/>
              <a:t>sammen!</a:t>
            </a:r>
            <a:endParaRPr lang="nb-NO" dirty="0"/>
          </a:p>
        </p:txBody>
      </p:sp>
      <p:pic>
        <p:nvPicPr>
          <p:cNvPr id="4" name="Plassholder for innhold 3"/>
          <p:cNvPicPr>
            <a:picLocks noGrp="1" noChangeAspect="1"/>
          </p:cNvPicPr>
          <p:nvPr>
            <p:ph idx="1"/>
          </p:nvPr>
        </p:nvPicPr>
        <p:blipFill>
          <a:blip r:embed="rId3"/>
          <a:stretch>
            <a:fillRect/>
          </a:stretch>
        </p:blipFill>
        <p:spPr>
          <a:xfrm>
            <a:off x="2075688" y="1262970"/>
            <a:ext cx="6647688" cy="4959538"/>
          </a:xfrm>
          <a:prstGeom prst="rect">
            <a:avLst/>
          </a:prstGeom>
        </p:spPr>
      </p:pic>
    </p:spTree>
    <p:extLst>
      <p:ext uri="{BB962C8B-B14F-4D97-AF65-F5344CB8AC3E}">
        <p14:creationId xmlns:p14="http://schemas.microsoft.com/office/powerpoint/2010/main" val="331988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dirty="0"/>
              <a:t>Målsetting:</a:t>
            </a:r>
            <a:r>
              <a:rPr lang="nb-NO" sz="2700" b="0" dirty="0"/>
              <a:t> Å sikre sammenhengende tjenester mellom </a:t>
            </a:r>
            <a:r>
              <a:rPr lang="nb-NO" sz="2700" b="0" dirty="0" smtClean="0"/>
              <a:t>kommune og </a:t>
            </a:r>
            <a:r>
              <a:rPr lang="nb-NO" sz="2700" b="0" dirty="0"/>
              <a:t>spesialisthelsetjenesten for barn og unge med psykiske lidelser i Møre og Romsdal</a:t>
            </a:r>
          </a:p>
        </p:txBody>
      </p:sp>
      <p:pic>
        <p:nvPicPr>
          <p:cNvPr id="8" name="Plassholder for innhold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38200" y="1845471"/>
            <a:ext cx="10515600" cy="4311645"/>
          </a:xfrm>
        </p:spPr>
      </p:pic>
    </p:spTree>
    <p:extLst>
      <p:ext uri="{BB962C8B-B14F-4D97-AF65-F5344CB8AC3E}">
        <p14:creationId xmlns:p14="http://schemas.microsoft.com/office/powerpoint/2010/main" val="325812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smtClean="0"/>
              <a:t>Barn og unges </a:t>
            </a:r>
            <a:r>
              <a:rPr lang="nb-NO" dirty="0" err="1" smtClean="0"/>
              <a:t>helseteneste</a:t>
            </a:r>
            <a:r>
              <a:rPr lang="nb-NO" dirty="0" smtClean="0"/>
              <a:t/>
            </a:r>
            <a:br>
              <a:rPr lang="nb-NO" dirty="0" smtClean="0"/>
            </a:br>
            <a:r>
              <a:rPr lang="nb-NO" dirty="0" smtClean="0"/>
              <a:t>i Møre og Romsdal</a:t>
            </a:r>
            <a:endParaRPr lang="nb-NO" dirty="0"/>
          </a:p>
        </p:txBody>
      </p:sp>
      <p:sp>
        <p:nvSpPr>
          <p:cNvPr id="3" name="Undertittel 2"/>
          <p:cNvSpPr>
            <a:spLocks noGrp="1"/>
          </p:cNvSpPr>
          <p:nvPr>
            <p:ph type="subTitle" idx="1"/>
          </p:nvPr>
        </p:nvSpPr>
        <p:spPr>
          <a:xfrm>
            <a:off x="1448970" y="3209544"/>
            <a:ext cx="9134622" cy="2706624"/>
          </a:xfrm>
        </p:spPr>
        <p:txBody>
          <a:bodyPr>
            <a:normAutofit lnSpcReduction="10000"/>
          </a:bodyPr>
          <a:lstStyle/>
          <a:p>
            <a:r>
              <a:rPr lang="nb-NO" sz="6600" b="1" i="1" dirty="0" smtClean="0"/>
              <a:t>Sammen er vi på rett vei!</a:t>
            </a:r>
          </a:p>
          <a:p>
            <a:r>
              <a:rPr lang="nb-NO" dirty="0" smtClean="0"/>
              <a:t>Strategisamling 12. juni 2024</a:t>
            </a:r>
          </a:p>
          <a:p>
            <a:r>
              <a:rPr lang="nb-NO" sz="1500" dirty="0" smtClean="0"/>
              <a:t>Prosjektkoordinator Toril Kvisvik</a:t>
            </a:r>
            <a:br>
              <a:rPr lang="nb-NO" sz="1500" dirty="0" smtClean="0"/>
            </a:br>
            <a:endParaRPr lang="nb-NO" sz="1500" dirty="0" smtClean="0"/>
          </a:p>
          <a:p>
            <a:r>
              <a:rPr lang="nb-NO" sz="1500" dirty="0" smtClean="0"/>
              <a:t>Psykisk helsevern for barn og unge</a:t>
            </a:r>
            <a:br>
              <a:rPr lang="nb-NO" sz="1500" dirty="0" smtClean="0"/>
            </a:br>
            <a:r>
              <a:rPr lang="nb-NO" sz="1500" dirty="0" smtClean="0"/>
              <a:t>Klinikk for psykisk helse og rus</a:t>
            </a:r>
            <a:br>
              <a:rPr lang="nb-NO" sz="1500" dirty="0" smtClean="0"/>
            </a:br>
            <a:r>
              <a:rPr lang="nb-NO" sz="1500" dirty="0" smtClean="0"/>
              <a:t>Helse Møre og Romsdal</a:t>
            </a:r>
          </a:p>
          <a:p>
            <a:endParaRPr lang="nb-NO" dirty="0" smtClean="0"/>
          </a:p>
          <a:p>
            <a:endParaRPr lang="nb-NO" dirty="0" smtClean="0"/>
          </a:p>
        </p:txBody>
      </p:sp>
    </p:spTree>
    <p:extLst>
      <p:ext uri="{BB962C8B-B14F-4D97-AF65-F5344CB8AC3E}">
        <p14:creationId xmlns:p14="http://schemas.microsoft.com/office/powerpoint/2010/main" val="1211624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endParaRPr lang="nb-NO" dirty="0"/>
          </a:p>
        </p:txBody>
      </p:sp>
      <p:sp>
        <p:nvSpPr>
          <p:cNvPr id="3" name="Plassholder for innhold 2"/>
          <p:cNvSpPr>
            <a:spLocks noGrp="1"/>
          </p:cNvSpPr>
          <p:nvPr>
            <p:ph idx="1"/>
          </p:nvPr>
        </p:nvSpPr>
        <p:spPr/>
        <p:txBody>
          <a:bodyPr>
            <a:normAutofit fontScale="92500"/>
          </a:bodyPr>
          <a:lstStyle/>
          <a:p>
            <a:r>
              <a:rPr lang="nb-NO" sz="4000" b="1" i="1" dirty="0">
                <a:solidFill>
                  <a:srgbClr val="000000"/>
                </a:solidFill>
              </a:rPr>
              <a:t>Takker for rask avklaring og hjelp, føles trygt at </a:t>
            </a:r>
            <a:r>
              <a:rPr lang="nb-NO" sz="4000" b="1" i="1" dirty="0" smtClean="0">
                <a:solidFill>
                  <a:srgbClr val="000000"/>
                </a:solidFill>
              </a:rPr>
              <a:t>jeg </a:t>
            </a:r>
            <a:r>
              <a:rPr lang="nb-NO" sz="4000" b="1" i="1" dirty="0">
                <a:solidFill>
                  <a:srgbClr val="000000"/>
                </a:solidFill>
              </a:rPr>
              <a:t>får støtte på de grep </a:t>
            </a:r>
            <a:r>
              <a:rPr lang="nb-NO" sz="4000" b="1" i="1" dirty="0" smtClean="0">
                <a:solidFill>
                  <a:srgbClr val="000000"/>
                </a:solidFill>
              </a:rPr>
              <a:t>jeg </a:t>
            </a:r>
            <a:r>
              <a:rPr lang="nb-NO" sz="4000" b="1" i="1" dirty="0">
                <a:solidFill>
                  <a:srgbClr val="000000"/>
                </a:solidFill>
              </a:rPr>
              <a:t>har </a:t>
            </a:r>
            <a:r>
              <a:rPr lang="nb-NO" sz="4000" b="1" i="1" dirty="0" smtClean="0">
                <a:solidFill>
                  <a:srgbClr val="000000"/>
                </a:solidFill>
              </a:rPr>
              <a:t>gjort (mor)</a:t>
            </a:r>
          </a:p>
          <a:p>
            <a:r>
              <a:rPr lang="nb-NO" sz="4000" b="1" i="1" dirty="0" smtClean="0">
                <a:solidFill>
                  <a:srgbClr val="000000"/>
                </a:solidFill>
              </a:rPr>
              <a:t>Jeg føler at jeg ikke står så alene i denne vanskelige pasientsaken (psykolog)</a:t>
            </a:r>
          </a:p>
          <a:p>
            <a:r>
              <a:rPr lang="nb-NO" sz="4000" b="1" i="1" dirty="0" smtClean="0">
                <a:solidFill>
                  <a:srgbClr val="000000"/>
                </a:solidFill>
              </a:rPr>
              <a:t>Samhandlingsforløpene er gode verktøy i forbindelse med henvisning til BUP (rådgiver skole)</a:t>
            </a:r>
          </a:p>
          <a:p>
            <a:r>
              <a:rPr lang="nb-NO" sz="4000" b="1" i="1" dirty="0" smtClean="0">
                <a:solidFill>
                  <a:srgbClr val="000000"/>
                </a:solidFill>
              </a:rPr>
              <a:t>Jeg bruker forløpene i veiledning til skole (BUP)</a:t>
            </a:r>
          </a:p>
          <a:p>
            <a:endParaRPr lang="nb-NO" sz="4000" dirty="0"/>
          </a:p>
        </p:txBody>
      </p:sp>
    </p:spTree>
    <p:extLst>
      <p:ext uri="{BB962C8B-B14F-4D97-AF65-F5344CB8AC3E}">
        <p14:creationId xmlns:p14="http://schemas.microsoft.com/office/powerpoint/2010/main" val="2975908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Innspill fra arbeidssamlinger mm</a:t>
            </a:r>
            <a:br>
              <a:rPr lang="nb-NO" dirty="0" smtClean="0"/>
            </a:br>
            <a:endParaRPr lang="nb-NO" dirty="0"/>
          </a:p>
        </p:txBody>
      </p:sp>
      <p:pic>
        <p:nvPicPr>
          <p:cNvPr id="4" name="Plassholder for innhold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55224" y="972401"/>
            <a:ext cx="4453128" cy="5404114"/>
          </a:xfrm>
        </p:spPr>
      </p:pic>
      <p:pic>
        <p:nvPicPr>
          <p:cNvPr id="5" name="Bild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4480" y="1010026"/>
            <a:ext cx="3996648" cy="5328864"/>
          </a:xfrm>
          <a:prstGeom prst="rect">
            <a:avLst/>
          </a:prstGeom>
        </p:spPr>
      </p:pic>
      <p:pic>
        <p:nvPicPr>
          <p:cNvPr id="6" name="Bilde 5"/>
          <p:cNvPicPr>
            <a:picLocks noChangeAspect="1"/>
          </p:cNvPicPr>
          <p:nvPr/>
        </p:nvPicPr>
        <p:blipFill rotWithShape="1">
          <a:blip r:embed="rId5" cstate="hqprint">
            <a:extLst>
              <a:ext uri="{28A0092B-C50C-407E-A947-70E740481C1C}">
                <a14:useLocalDpi xmlns:a14="http://schemas.microsoft.com/office/drawing/2010/main" val="0"/>
              </a:ext>
            </a:extLst>
          </a:blip>
          <a:srcRect t="18875" b="19845"/>
          <a:stretch/>
        </p:blipFill>
        <p:spPr>
          <a:xfrm>
            <a:off x="7501128" y="972401"/>
            <a:ext cx="4152096" cy="1908300"/>
          </a:xfrm>
          <a:prstGeom prst="rect">
            <a:avLst/>
          </a:prstGeom>
        </p:spPr>
      </p:pic>
      <p:pic>
        <p:nvPicPr>
          <p:cNvPr id="7" name="Bilde 6"/>
          <p:cNvPicPr>
            <a:picLocks noChangeAspect="1"/>
          </p:cNvPicPr>
          <p:nvPr/>
        </p:nvPicPr>
        <p:blipFill rotWithShape="1">
          <a:blip r:embed="rId6" cstate="hqprint">
            <a:extLst>
              <a:ext uri="{28A0092B-C50C-407E-A947-70E740481C1C}">
                <a14:useLocalDpi xmlns:a14="http://schemas.microsoft.com/office/drawing/2010/main" val="0"/>
              </a:ext>
            </a:extLst>
          </a:blip>
          <a:srcRect l="3272" t="22827" r="4857" b="19503"/>
          <a:stretch/>
        </p:blipFill>
        <p:spPr>
          <a:xfrm>
            <a:off x="2023872" y="3636833"/>
            <a:ext cx="5477256" cy="2578608"/>
          </a:xfrm>
          <a:prstGeom prst="rect">
            <a:avLst/>
          </a:prstGeom>
        </p:spPr>
      </p:pic>
      <p:pic>
        <p:nvPicPr>
          <p:cNvPr id="8" name="Bild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1128" y="2564255"/>
            <a:ext cx="2830976" cy="3774635"/>
          </a:xfrm>
          <a:prstGeom prst="rect">
            <a:avLst/>
          </a:prstGeom>
        </p:spPr>
      </p:pic>
      <p:pic>
        <p:nvPicPr>
          <p:cNvPr id="9" name="Bilde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83752" y="2723054"/>
            <a:ext cx="2740096" cy="3653461"/>
          </a:xfrm>
          <a:prstGeom prst="rect">
            <a:avLst/>
          </a:prstGeom>
        </p:spPr>
      </p:pic>
    </p:spTree>
    <p:extLst>
      <p:ext uri="{BB962C8B-B14F-4D97-AF65-F5344CB8AC3E}">
        <p14:creationId xmlns:p14="http://schemas.microsoft.com/office/powerpoint/2010/main" val="1182929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4000" dirty="0"/>
              <a:t/>
            </a:r>
            <a:br>
              <a:rPr lang="nb-NO" sz="4000" dirty="0"/>
            </a:br>
            <a:r>
              <a:rPr lang="nb-NO" sz="4000" dirty="0"/>
              <a:t>Barn og unges </a:t>
            </a:r>
            <a:r>
              <a:rPr lang="nb-NO" sz="4000" dirty="0" err="1" smtClean="0"/>
              <a:t>helseteneste</a:t>
            </a:r>
            <a:r>
              <a:rPr lang="nb-NO" sz="4000" dirty="0" smtClean="0"/>
              <a:t> i Møre og Romsdal</a:t>
            </a:r>
            <a:r>
              <a:rPr lang="nb-NO" sz="4000" dirty="0"/>
              <a:t/>
            </a:r>
            <a:br>
              <a:rPr lang="nb-NO" sz="4000" dirty="0"/>
            </a:br>
            <a:r>
              <a:rPr lang="nb-NO" sz="2700" dirty="0" err="1"/>
              <a:t>Eit</a:t>
            </a:r>
            <a:r>
              <a:rPr lang="nb-NO" sz="2700" dirty="0"/>
              <a:t> kart over </a:t>
            </a:r>
            <a:r>
              <a:rPr lang="nb-NO" sz="2700" dirty="0" err="1"/>
              <a:t>tenestene</a:t>
            </a:r>
            <a:r>
              <a:rPr lang="nb-NO" sz="2700" dirty="0"/>
              <a:t> for barn og </a:t>
            </a:r>
            <a:r>
              <a:rPr lang="nb-NO" sz="2700" dirty="0" smtClean="0"/>
              <a:t>unge</a:t>
            </a:r>
            <a:br>
              <a:rPr lang="nb-NO" sz="2700" dirty="0" smtClean="0"/>
            </a:br>
            <a:r>
              <a:rPr lang="nb-NO" sz="2700" dirty="0" smtClean="0"/>
              <a:t/>
            </a:r>
            <a:br>
              <a:rPr lang="nb-NO" sz="2700" dirty="0" smtClean="0"/>
            </a:br>
            <a:r>
              <a:rPr lang="nb-NO" sz="2700" dirty="0" smtClean="0"/>
              <a:t>etter modell fra Helse Fonna</a:t>
            </a:r>
            <a:r>
              <a:rPr lang="nb-NO" sz="2700" dirty="0"/>
              <a:t/>
            </a:r>
            <a:br>
              <a:rPr lang="nb-NO" sz="2700" dirty="0"/>
            </a:br>
            <a:endParaRPr lang="nb-NO" sz="2700" dirty="0"/>
          </a:p>
        </p:txBody>
      </p:sp>
      <p:sp>
        <p:nvSpPr>
          <p:cNvPr id="3" name="Plassholder for innhold 2"/>
          <p:cNvSpPr>
            <a:spLocks noGrp="1"/>
          </p:cNvSpPr>
          <p:nvPr>
            <p:ph idx="1"/>
          </p:nvPr>
        </p:nvSpPr>
        <p:spPr/>
        <p:txBody>
          <a:bodyPr vert="horz" lIns="91440" tIns="45720" rIns="91440" bIns="45720" rtlCol="0" anchor="t">
            <a:normAutofit/>
          </a:bodyPr>
          <a:lstStyle/>
          <a:p>
            <a:pPr marL="0" indent="0">
              <a:buNone/>
            </a:pPr>
            <a:endParaRPr lang="nb-NO" sz="3200" b="1" dirty="0"/>
          </a:p>
          <a:p>
            <a:r>
              <a:rPr lang="nb-NO" sz="2000" dirty="0"/>
              <a:t>Angst og bekymring</a:t>
            </a:r>
          </a:p>
          <a:p>
            <a:r>
              <a:rPr lang="nb-NO" sz="2000" dirty="0"/>
              <a:t>Autismespekterforstyrring</a:t>
            </a:r>
          </a:p>
          <a:p>
            <a:r>
              <a:rPr lang="nb-NO" sz="2000" dirty="0"/>
              <a:t>Bekymring for barn 0-3 år</a:t>
            </a:r>
          </a:p>
          <a:p>
            <a:r>
              <a:rPr lang="nb-NO" sz="2000" dirty="0" err="1"/>
              <a:t>Kroppsleg</a:t>
            </a:r>
            <a:r>
              <a:rPr lang="nb-NO" sz="2000" dirty="0"/>
              <a:t> uro og </a:t>
            </a:r>
            <a:r>
              <a:rPr lang="nb-NO" sz="2000" dirty="0" err="1"/>
              <a:t>merksemdsvanskar</a:t>
            </a:r>
            <a:endParaRPr lang="nb-NO" sz="2000" dirty="0"/>
          </a:p>
          <a:p>
            <a:r>
              <a:rPr lang="nb-NO" sz="2000" dirty="0" err="1"/>
              <a:t>Spisevanskar</a:t>
            </a:r>
            <a:r>
              <a:rPr lang="nb-NO" sz="2000" dirty="0"/>
              <a:t> og spiseforstyrring</a:t>
            </a:r>
          </a:p>
          <a:p>
            <a:r>
              <a:rPr lang="nb-NO" sz="2000" dirty="0"/>
              <a:t>Triste </a:t>
            </a:r>
            <a:r>
              <a:rPr lang="nb-NO" sz="2000" dirty="0" err="1"/>
              <a:t>følelsar</a:t>
            </a:r>
            <a:r>
              <a:rPr lang="nb-NO" sz="2000" dirty="0"/>
              <a:t> og depresjonsplager</a:t>
            </a:r>
          </a:p>
          <a:p>
            <a:r>
              <a:rPr lang="nb-NO" sz="2000" dirty="0"/>
              <a:t>Vald, overgrep og omsorgssvikt</a:t>
            </a:r>
          </a:p>
          <a:p>
            <a:endParaRPr lang="nb-NO" sz="2000" dirty="0"/>
          </a:p>
          <a:p>
            <a:pPr marL="0" indent="0">
              <a:buNone/>
            </a:pPr>
            <a:r>
              <a:rPr lang="nb-NO" sz="2000" dirty="0">
                <a:hlinkClick r:id="rId3"/>
              </a:rPr>
              <a:t>Barn og unges </a:t>
            </a:r>
            <a:r>
              <a:rPr lang="nb-NO" sz="2000" dirty="0" err="1">
                <a:hlinkClick r:id="rId3"/>
              </a:rPr>
              <a:t>helseteneste</a:t>
            </a:r>
            <a:r>
              <a:rPr lang="nb-NO" sz="2000" dirty="0">
                <a:hlinkClick r:id="rId3"/>
              </a:rPr>
              <a:t> - Helse Møre og Romsdal (helse-mr.no</a:t>
            </a:r>
            <a:r>
              <a:rPr lang="nb-NO" sz="2000" dirty="0" smtClean="0">
                <a:hlinkClick r:id="rId3"/>
              </a:rPr>
              <a:t>)</a:t>
            </a:r>
            <a:r>
              <a:rPr lang="nb-NO" sz="2000" dirty="0" smtClean="0"/>
              <a:t> </a:t>
            </a:r>
            <a:endParaRPr lang="nb-NO" sz="2000" dirty="0"/>
          </a:p>
          <a:p>
            <a:endParaRPr lang="nb-NO" dirty="0"/>
          </a:p>
          <a:p>
            <a:endParaRPr lang="nb-NO" dirty="0"/>
          </a:p>
          <a:p>
            <a:endParaRPr lang="nb-NO" dirty="0"/>
          </a:p>
        </p:txBody>
      </p:sp>
      <p:pic>
        <p:nvPicPr>
          <p:cNvPr id="5" name="Bilde 4"/>
          <p:cNvPicPr>
            <a:picLocks noChangeAspect="1"/>
          </p:cNvPicPr>
          <p:nvPr/>
        </p:nvPicPr>
        <p:blipFill>
          <a:blip r:embed="rId4"/>
          <a:stretch>
            <a:fillRect/>
          </a:stretch>
        </p:blipFill>
        <p:spPr>
          <a:xfrm>
            <a:off x="6294182" y="1623763"/>
            <a:ext cx="3576575" cy="2317814"/>
          </a:xfrm>
          <a:prstGeom prst="rect">
            <a:avLst/>
          </a:prstGeom>
        </p:spPr>
      </p:pic>
    </p:spTree>
    <p:extLst>
      <p:ext uri="{BB962C8B-B14F-4D97-AF65-F5344CB8AC3E}">
        <p14:creationId xmlns:p14="http://schemas.microsoft.com/office/powerpoint/2010/main" val="810652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Målsetting</a:t>
            </a:r>
          </a:p>
        </p:txBody>
      </p:sp>
      <p:sp>
        <p:nvSpPr>
          <p:cNvPr id="3" name="Plassholder for innhold 2"/>
          <p:cNvSpPr>
            <a:spLocks noGrp="1"/>
          </p:cNvSpPr>
          <p:nvPr>
            <p:ph idx="1"/>
          </p:nvPr>
        </p:nvSpPr>
        <p:spPr/>
        <p:txBody>
          <a:bodyPr>
            <a:normAutofit fontScale="77500" lnSpcReduction="20000"/>
          </a:bodyPr>
          <a:lstStyle/>
          <a:p>
            <a:pPr marL="0" indent="0">
              <a:buNone/>
            </a:pPr>
            <a:endParaRPr lang="nb-NO" dirty="0"/>
          </a:p>
          <a:p>
            <a:pPr marL="0" indent="0">
              <a:buNone/>
            </a:pPr>
            <a:r>
              <a:rPr lang="nb-NO" dirty="0"/>
              <a:t>Å sikre sammenhengende </a:t>
            </a:r>
            <a:r>
              <a:rPr lang="nb-NO" dirty="0" smtClean="0"/>
              <a:t>tjenester </a:t>
            </a:r>
            <a:r>
              <a:rPr lang="nb-NO" dirty="0"/>
              <a:t>mellom </a:t>
            </a:r>
            <a:r>
              <a:rPr lang="nb-NO" dirty="0" smtClean="0"/>
              <a:t>kommuner </a:t>
            </a:r>
            <a:r>
              <a:rPr lang="nb-NO" dirty="0"/>
              <a:t>og spesialisthelsetjenesten for barn og unge med psykiske lidelser i Møre og Romsdal, og gi barn og unge med psykiske vansker</a:t>
            </a:r>
          </a:p>
          <a:p>
            <a:pPr marL="0" indent="0">
              <a:buNone/>
            </a:pPr>
            <a:r>
              <a:rPr lang="nb-NO" dirty="0"/>
              <a:t> «rett hjelp – på rett sted – til rett tid».</a:t>
            </a:r>
          </a:p>
          <a:p>
            <a:pPr marL="0" indent="0">
              <a:buNone/>
            </a:pPr>
            <a:endParaRPr lang="nb-NO" b="1" dirty="0"/>
          </a:p>
          <a:p>
            <a:pPr marL="0" indent="0">
              <a:buNone/>
            </a:pPr>
            <a:r>
              <a:rPr lang="nb-NO" u="sng" dirty="0"/>
              <a:t>Delmål:</a:t>
            </a:r>
            <a:endParaRPr lang="nb-NO" dirty="0"/>
          </a:p>
          <a:p>
            <a:pPr lvl="0"/>
            <a:r>
              <a:rPr lang="nb-NO" dirty="0"/>
              <a:t>Tydeliggjøre rolle og ansvarsområder i de </a:t>
            </a:r>
            <a:r>
              <a:rPr lang="nb-NO"/>
              <a:t>involverte </a:t>
            </a:r>
            <a:r>
              <a:rPr lang="nb-NO"/>
              <a:t>t</a:t>
            </a:r>
            <a:r>
              <a:rPr lang="nb-NO" smtClean="0"/>
              <a:t>jenestene</a:t>
            </a:r>
            <a:r>
              <a:rPr lang="nb-NO" smtClean="0"/>
              <a:t> </a:t>
            </a:r>
            <a:r>
              <a:rPr lang="nb-NO" dirty="0"/>
              <a:t>rundt barn og unge og psykisk helse, slik at barn og unge slipper å være «kasteballer» mellom tjenestene </a:t>
            </a:r>
          </a:p>
          <a:p>
            <a:pPr lvl="0"/>
            <a:r>
              <a:rPr lang="nb-NO" dirty="0"/>
              <a:t>Unngå at barn og unge må vente lenge på hjelp både i kommune og sykehus</a:t>
            </a:r>
          </a:p>
          <a:p>
            <a:pPr lvl="0"/>
            <a:r>
              <a:rPr lang="nb-NO" dirty="0"/>
              <a:t>Sikre god informasjonsflyt mellom poliklinikk for barn og unge psykisk helsevern (BUP) og kommuner</a:t>
            </a:r>
          </a:p>
          <a:p>
            <a:pPr lvl="0"/>
            <a:r>
              <a:rPr lang="nb-NO" dirty="0"/>
              <a:t>Arbeide for å sikre kompetansedeling og veiledning mellom BUP og etater i kommunen</a:t>
            </a:r>
          </a:p>
          <a:p>
            <a:pPr marL="0" indent="0">
              <a:buNone/>
            </a:pPr>
            <a:endParaRPr lang="nb-NO" dirty="0"/>
          </a:p>
        </p:txBody>
      </p:sp>
      <p:pic>
        <p:nvPicPr>
          <p:cNvPr id="6"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71323" y="451095"/>
            <a:ext cx="3655646" cy="1498901"/>
          </a:xfrm>
          <a:prstGeom prst="rect">
            <a:avLst/>
          </a:prstGeom>
        </p:spPr>
      </p:pic>
    </p:spTree>
    <p:extLst>
      <p:ext uri="{BB962C8B-B14F-4D97-AF65-F5344CB8AC3E}">
        <p14:creationId xmlns:p14="http://schemas.microsoft.com/office/powerpoint/2010/main" val="23284833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802112"/>
          </a:xfrm>
        </p:spPr>
        <p:txBody>
          <a:bodyPr>
            <a:normAutofit/>
          </a:bodyPr>
          <a:lstStyle/>
          <a:p>
            <a:r>
              <a:rPr lang="nb-NO" sz="2800" dirty="0"/>
              <a:t>Organisering av Barn og unges </a:t>
            </a:r>
            <a:r>
              <a:rPr lang="nb-NO" sz="2800" dirty="0" err="1"/>
              <a:t>helseteneste</a:t>
            </a:r>
            <a:r>
              <a:rPr lang="nb-NO" sz="2800" dirty="0"/>
              <a:t> i Møre og Romsdal</a:t>
            </a:r>
          </a:p>
        </p:txBody>
      </p:sp>
      <p:pic>
        <p:nvPicPr>
          <p:cNvPr id="47" name="Plassholder for innhold 46"/>
          <p:cNvPicPr>
            <a:picLocks noGrp="1" noChangeAspect="1"/>
          </p:cNvPicPr>
          <p:nvPr>
            <p:ph idx="1"/>
          </p:nvPr>
        </p:nvPicPr>
        <p:blipFill>
          <a:blip r:embed="rId3"/>
          <a:stretch>
            <a:fillRect/>
          </a:stretch>
        </p:blipFill>
        <p:spPr>
          <a:xfrm>
            <a:off x="5050445" y="3366748"/>
            <a:ext cx="2091109" cy="518205"/>
          </a:xfrm>
          <a:prstGeom prst="rect">
            <a:avLst/>
          </a:prstGeom>
        </p:spPr>
      </p:pic>
      <p:sp>
        <p:nvSpPr>
          <p:cNvPr id="4" name="Ellipse 3"/>
          <p:cNvSpPr/>
          <p:nvPr/>
        </p:nvSpPr>
        <p:spPr>
          <a:xfrm>
            <a:off x="3035432" y="1241646"/>
            <a:ext cx="3648172" cy="1060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Ellipse 4"/>
          <p:cNvSpPr/>
          <p:nvPr/>
        </p:nvSpPr>
        <p:spPr>
          <a:xfrm>
            <a:off x="3714161" y="2302381"/>
            <a:ext cx="2158738" cy="766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p:cNvSpPr/>
          <p:nvPr/>
        </p:nvSpPr>
        <p:spPr>
          <a:xfrm>
            <a:off x="2681927" y="3165720"/>
            <a:ext cx="4543719" cy="942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488193" y="4289322"/>
            <a:ext cx="7164371" cy="12232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612742" y="5646655"/>
            <a:ext cx="9813303" cy="8963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p:cNvSpPr txBox="1"/>
          <p:nvPr/>
        </p:nvSpPr>
        <p:spPr>
          <a:xfrm>
            <a:off x="3469064" y="1321240"/>
            <a:ext cx="3827282" cy="800219"/>
          </a:xfrm>
          <a:prstGeom prst="rect">
            <a:avLst/>
          </a:prstGeom>
          <a:noFill/>
        </p:spPr>
        <p:txBody>
          <a:bodyPr wrap="square" rtlCol="0">
            <a:spAutoFit/>
          </a:bodyPr>
          <a:lstStyle/>
          <a:p>
            <a:r>
              <a:rPr lang="nb-NO" dirty="0"/>
              <a:t>         </a:t>
            </a:r>
            <a:r>
              <a:rPr lang="nb-NO" b="1" dirty="0"/>
              <a:t>Styringsgruppe</a:t>
            </a:r>
          </a:p>
          <a:p>
            <a:r>
              <a:rPr lang="nb-NO" sz="1200" dirty="0"/>
              <a:t>   </a:t>
            </a:r>
            <a:r>
              <a:rPr lang="nb-NO" sz="1400" dirty="0"/>
              <a:t>Faglig </a:t>
            </a:r>
            <a:r>
              <a:rPr lang="nb-NO" sz="1400" dirty="0" err="1"/>
              <a:t>samarbeidsutval</a:t>
            </a:r>
            <a:r>
              <a:rPr lang="nb-NO" sz="1400" dirty="0"/>
              <a:t> for barn og unge</a:t>
            </a:r>
          </a:p>
          <a:p>
            <a:r>
              <a:rPr lang="nb-NO" sz="1400" dirty="0"/>
              <a:t>      Helsefellesskap Møre og Romsdal</a:t>
            </a:r>
          </a:p>
        </p:txBody>
      </p:sp>
      <p:sp>
        <p:nvSpPr>
          <p:cNvPr id="12" name="TekstSylinder 11"/>
          <p:cNvSpPr txBox="1"/>
          <p:nvPr/>
        </p:nvSpPr>
        <p:spPr>
          <a:xfrm>
            <a:off x="3035432" y="3284504"/>
            <a:ext cx="4839878" cy="800219"/>
          </a:xfrm>
          <a:prstGeom prst="rect">
            <a:avLst/>
          </a:prstGeom>
          <a:noFill/>
        </p:spPr>
        <p:txBody>
          <a:bodyPr wrap="square" rtlCol="0">
            <a:spAutoFit/>
          </a:bodyPr>
          <a:lstStyle/>
          <a:p>
            <a:r>
              <a:rPr lang="nb-NO" dirty="0"/>
              <a:t>                </a:t>
            </a:r>
            <a:r>
              <a:rPr lang="nb-NO" b="1" dirty="0"/>
              <a:t>Prosjektgruppe</a:t>
            </a:r>
          </a:p>
          <a:p>
            <a:r>
              <a:rPr lang="nb-NO" sz="1400" dirty="0"/>
              <a:t>           4 Kommuner, 4 BUP, 2 brukerrepresentanter,</a:t>
            </a:r>
          </a:p>
          <a:p>
            <a:r>
              <a:rPr lang="nb-NO" sz="1400" dirty="0"/>
              <a:t>                    Fagavdelinga, </a:t>
            </a:r>
            <a:r>
              <a:rPr lang="nb-NO" sz="1400" dirty="0" smtClean="0"/>
              <a:t>KORUS</a:t>
            </a:r>
            <a:endParaRPr lang="nb-NO" sz="1400" dirty="0"/>
          </a:p>
        </p:txBody>
      </p:sp>
      <p:sp>
        <p:nvSpPr>
          <p:cNvPr id="13" name="TekstSylinder 12"/>
          <p:cNvSpPr txBox="1"/>
          <p:nvPr/>
        </p:nvSpPr>
        <p:spPr>
          <a:xfrm>
            <a:off x="2177591" y="4520092"/>
            <a:ext cx="5806911" cy="646331"/>
          </a:xfrm>
          <a:prstGeom prst="rect">
            <a:avLst/>
          </a:prstGeom>
          <a:noFill/>
        </p:spPr>
        <p:txBody>
          <a:bodyPr wrap="square" rtlCol="0">
            <a:spAutoFit/>
          </a:bodyPr>
          <a:lstStyle/>
          <a:p>
            <a:r>
              <a:rPr lang="nb-NO" dirty="0"/>
              <a:t>                      </a:t>
            </a:r>
            <a:r>
              <a:rPr lang="nb-NO" b="1" dirty="0"/>
              <a:t>Nettverk Møre og Romsdal</a:t>
            </a:r>
          </a:p>
          <a:p>
            <a:r>
              <a:rPr lang="nb-NO" dirty="0"/>
              <a:t>        Kontaktpersoner fra alle </a:t>
            </a:r>
            <a:r>
              <a:rPr lang="nb-NO" dirty="0" smtClean="0"/>
              <a:t>27 </a:t>
            </a:r>
            <a:r>
              <a:rPr lang="nb-NO" dirty="0"/>
              <a:t>kommuner og 4 BUP</a:t>
            </a:r>
          </a:p>
        </p:txBody>
      </p:sp>
      <p:sp>
        <p:nvSpPr>
          <p:cNvPr id="15" name="TekstSylinder 14"/>
          <p:cNvSpPr txBox="1"/>
          <p:nvPr/>
        </p:nvSpPr>
        <p:spPr>
          <a:xfrm>
            <a:off x="1875934" y="5769951"/>
            <a:ext cx="8201320" cy="646331"/>
          </a:xfrm>
          <a:prstGeom prst="rect">
            <a:avLst/>
          </a:prstGeom>
          <a:noFill/>
        </p:spPr>
        <p:txBody>
          <a:bodyPr wrap="square" rtlCol="0">
            <a:spAutoFit/>
          </a:bodyPr>
          <a:lstStyle/>
          <a:p>
            <a:r>
              <a:rPr lang="nb-NO" dirty="0"/>
              <a:t>                                         </a:t>
            </a:r>
            <a:r>
              <a:rPr lang="nb-NO" b="1" dirty="0"/>
              <a:t>Arbeidssamlinger</a:t>
            </a:r>
          </a:p>
          <a:p>
            <a:r>
              <a:rPr lang="nb-NO" dirty="0"/>
              <a:t>Alle tjenester rundt barn og unge i kommuner og BUP og brukerrepresentanter</a:t>
            </a:r>
          </a:p>
        </p:txBody>
      </p:sp>
      <p:sp>
        <p:nvSpPr>
          <p:cNvPr id="16" name="Ellipse 15"/>
          <p:cNvSpPr/>
          <p:nvPr/>
        </p:nvSpPr>
        <p:spPr>
          <a:xfrm>
            <a:off x="6387971" y="2752330"/>
            <a:ext cx="2264593" cy="1001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p:cNvSpPr txBox="1"/>
          <p:nvPr/>
        </p:nvSpPr>
        <p:spPr>
          <a:xfrm>
            <a:off x="6381946" y="3071898"/>
            <a:ext cx="3148553" cy="369332"/>
          </a:xfrm>
          <a:prstGeom prst="rect">
            <a:avLst/>
          </a:prstGeom>
          <a:noFill/>
        </p:spPr>
        <p:txBody>
          <a:bodyPr wrap="square" rtlCol="0">
            <a:spAutoFit/>
          </a:bodyPr>
          <a:lstStyle/>
          <a:p>
            <a:r>
              <a:rPr lang="nb-NO" dirty="0"/>
              <a:t>Ungdomsrådet i HMR</a:t>
            </a:r>
          </a:p>
        </p:txBody>
      </p:sp>
      <p:cxnSp>
        <p:nvCxnSpPr>
          <p:cNvPr id="19" name="Rett linje 18"/>
          <p:cNvCxnSpPr>
            <a:endCxn id="5" idx="0"/>
          </p:cNvCxnSpPr>
          <p:nvPr/>
        </p:nvCxnSpPr>
        <p:spPr>
          <a:xfrm flipV="1">
            <a:off x="4774676" y="2302381"/>
            <a:ext cx="18854" cy="42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a:off x="4755822" y="3684614"/>
            <a:ext cx="0" cy="57506"/>
          </a:xfrm>
          <a:prstGeom prst="line">
            <a:avLst/>
          </a:prstGeom>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8191893" y="4704505"/>
            <a:ext cx="2554663" cy="1150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3" name="TekstSylinder 42"/>
          <p:cNvSpPr txBox="1"/>
          <p:nvPr/>
        </p:nvSpPr>
        <p:spPr>
          <a:xfrm>
            <a:off x="8455843" y="5000509"/>
            <a:ext cx="2195660" cy="861774"/>
          </a:xfrm>
          <a:prstGeom prst="rect">
            <a:avLst/>
          </a:prstGeom>
          <a:noFill/>
        </p:spPr>
        <p:txBody>
          <a:bodyPr wrap="square" rtlCol="0">
            <a:spAutoFit/>
          </a:bodyPr>
          <a:lstStyle/>
          <a:p>
            <a:r>
              <a:rPr lang="nb-NO" dirty="0"/>
              <a:t>Kompetanseheving: </a:t>
            </a:r>
            <a:r>
              <a:rPr lang="nb-NO" sz="1400" dirty="0"/>
              <a:t>RKBU,HABU, RVTS m.fl.</a:t>
            </a:r>
          </a:p>
          <a:p>
            <a:endParaRPr lang="nb-NO" dirty="0"/>
          </a:p>
        </p:txBody>
      </p:sp>
      <p:sp>
        <p:nvSpPr>
          <p:cNvPr id="44" name="TekstSylinder 43"/>
          <p:cNvSpPr txBox="1"/>
          <p:nvPr/>
        </p:nvSpPr>
        <p:spPr>
          <a:xfrm>
            <a:off x="4034672" y="2412952"/>
            <a:ext cx="1404594" cy="646331"/>
          </a:xfrm>
          <a:prstGeom prst="rect">
            <a:avLst/>
          </a:prstGeom>
          <a:noFill/>
        </p:spPr>
        <p:txBody>
          <a:bodyPr wrap="square" rtlCol="0">
            <a:spAutoFit/>
          </a:bodyPr>
          <a:lstStyle/>
          <a:p>
            <a:r>
              <a:rPr lang="nb-NO" b="1" dirty="0"/>
              <a:t>Prosjekteier</a:t>
            </a:r>
          </a:p>
          <a:p>
            <a:r>
              <a:rPr lang="nb-NO" dirty="0"/>
              <a:t>      PHBU</a:t>
            </a:r>
          </a:p>
        </p:txBody>
      </p:sp>
      <p:sp>
        <p:nvSpPr>
          <p:cNvPr id="48" name="Ellipse 47"/>
          <p:cNvSpPr/>
          <p:nvPr/>
        </p:nvSpPr>
        <p:spPr>
          <a:xfrm>
            <a:off x="1140643" y="2809188"/>
            <a:ext cx="2177592" cy="8574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TekstSylinder 49"/>
          <p:cNvSpPr txBox="1"/>
          <p:nvPr/>
        </p:nvSpPr>
        <p:spPr>
          <a:xfrm>
            <a:off x="1358247" y="2984798"/>
            <a:ext cx="1923065" cy="646331"/>
          </a:xfrm>
          <a:prstGeom prst="rect">
            <a:avLst/>
          </a:prstGeom>
          <a:noFill/>
        </p:spPr>
        <p:txBody>
          <a:bodyPr wrap="square" rtlCol="0">
            <a:spAutoFit/>
          </a:bodyPr>
          <a:lstStyle/>
          <a:p>
            <a:r>
              <a:rPr lang="nb-NO" dirty="0" err="1"/>
              <a:t>Statsforvaltaren</a:t>
            </a:r>
            <a:r>
              <a:rPr lang="nb-NO" dirty="0"/>
              <a:t> i Møre og Romsdal</a:t>
            </a:r>
          </a:p>
        </p:txBody>
      </p:sp>
      <p:cxnSp>
        <p:nvCxnSpPr>
          <p:cNvPr id="61" name="Rett linje 60"/>
          <p:cNvCxnSpPr/>
          <p:nvPr/>
        </p:nvCxnSpPr>
        <p:spPr>
          <a:xfrm>
            <a:off x="4774676" y="3072693"/>
            <a:ext cx="0" cy="93027"/>
          </a:xfrm>
          <a:prstGeom prst="line">
            <a:avLst/>
          </a:prstGeom>
        </p:spPr>
        <p:style>
          <a:lnRef idx="1">
            <a:schemeClr val="accent4"/>
          </a:lnRef>
          <a:fillRef idx="0">
            <a:schemeClr val="accent4"/>
          </a:fillRef>
          <a:effectRef idx="0">
            <a:schemeClr val="accent4"/>
          </a:effectRef>
          <a:fontRef idx="minor">
            <a:schemeClr val="tx1"/>
          </a:fontRef>
        </p:style>
      </p:cxnSp>
      <p:cxnSp>
        <p:nvCxnSpPr>
          <p:cNvPr id="63" name="Rett linje 62"/>
          <p:cNvCxnSpPr/>
          <p:nvPr/>
        </p:nvCxnSpPr>
        <p:spPr>
          <a:xfrm>
            <a:off x="4755822" y="4061392"/>
            <a:ext cx="0" cy="256435"/>
          </a:xfrm>
          <a:prstGeom prst="line">
            <a:avLst/>
          </a:prstGeom>
        </p:spPr>
        <p:style>
          <a:lnRef idx="1">
            <a:schemeClr val="accent4"/>
          </a:lnRef>
          <a:fillRef idx="0">
            <a:schemeClr val="accent4"/>
          </a:fillRef>
          <a:effectRef idx="0">
            <a:schemeClr val="accent4"/>
          </a:effectRef>
          <a:fontRef idx="minor">
            <a:schemeClr val="tx1"/>
          </a:fontRef>
        </p:style>
      </p:cxnSp>
      <p:cxnSp>
        <p:nvCxnSpPr>
          <p:cNvPr id="66" name="Rett linje 65"/>
          <p:cNvCxnSpPr/>
          <p:nvPr/>
        </p:nvCxnSpPr>
        <p:spPr>
          <a:xfrm>
            <a:off x="4774676" y="5512584"/>
            <a:ext cx="0" cy="134071"/>
          </a:xfrm>
          <a:prstGeom prst="line">
            <a:avLst/>
          </a:prstGeom>
        </p:spPr>
        <p:style>
          <a:lnRef idx="1">
            <a:schemeClr val="accent4"/>
          </a:lnRef>
          <a:fillRef idx="0">
            <a:schemeClr val="accent4"/>
          </a:fillRef>
          <a:effectRef idx="0">
            <a:schemeClr val="accent4"/>
          </a:effectRef>
          <a:fontRef idx="minor">
            <a:schemeClr val="tx1"/>
          </a:fontRef>
        </p:style>
      </p:cxnSp>
      <p:sp>
        <p:nvSpPr>
          <p:cNvPr id="3" name="Ellipse 2"/>
          <p:cNvSpPr/>
          <p:nvPr/>
        </p:nvSpPr>
        <p:spPr>
          <a:xfrm>
            <a:off x="8873764" y="3183769"/>
            <a:ext cx="1720391"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solidFill>
                  <a:schemeClr val="tx1"/>
                </a:solidFill>
              </a:rPr>
              <a:t>InnoMed</a:t>
            </a:r>
            <a:endParaRPr lang="nb-NO" dirty="0">
              <a:solidFill>
                <a:schemeClr val="tx1"/>
              </a:solidFill>
            </a:endParaRPr>
          </a:p>
        </p:txBody>
      </p:sp>
    </p:spTree>
    <p:extLst>
      <p:ext uri="{BB962C8B-B14F-4D97-AF65-F5344CB8AC3E}">
        <p14:creationId xmlns:p14="http://schemas.microsoft.com/office/powerpoint/2010/main" val="460451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smtClean="0"/>
              <a:t>Utfordringsbildet når vi startet august 2021</a:t>
            </a:r>
            <a:endParaRPr lang="nb-NO" dirty="0"/>
          </a:p>
        </p:txBody>
      </p:sp>
      <p:pic>
        <p:nvPicPr>
          <p:cNvPr id="6" name="Plassholder for innhold 5"/>
          <p:cNvPicPr>
            <a:picLocks noGrp="1" noChangeAspect="1"/>
          </p:cNvPicPr>
          <p:nvPr>
            <p:ph idx="1"/>
          </p:nvPr>
        </p:nvPicPr>
        <p:blipFill>
          <a:blip r:embed="rId3"/>
          <a:stretch>
            <a:fillRect/>
          </a:stretch>
        </p:blipFill>
        <p:spPr>
          <a:xfrm>
            <a:off x="1148237" y="2645508"/>
            <a:ext cx="9041152" cy="573074"/>
          </a:xfrm>
          <a:prstGeom prst="rect">
            <a:avLst/>
          </a:prstGeom>
        </p:spPr>
      </p:pic>
      <p:sp>
        <p:nvSpPr>
          <p:cNvPr id="5" name="Terminator 4"/>
          <p:cNvSpPr/>
          <p:nvPr/>
        </p:nvSpPr>
        <p:spPr>
          <a:xfrm>
            <a:off x="1148237" y="1543042"/>
            <a:ext cx="9026769" cy="595598"/>
          </a:xfrm>
          <a:prstGeom prst="flowChartTermina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Barn og unge opplever at de ikke får den hjelpen de trenger når de trenger </a:t>
            </a:r>
            <a:r>
              <a:rPr lang="nb-NO" dirty="0" smtClean="0"/>
              <a:t>den</a:t>
            </a:r>
            <a:endParaRPr lang="nb-NO" dirty="0"/>
          </a:p>
        </p:txBody>
      </p:sp>
      <p:pic>
        <p:nvPicPr>
          <p:cNvPr id="7" name="Bilde 6"/>
          <p:cNvPicPr>
            <a:picLocks noChangeAspect="1"/>
          </p:cNvPicPr>
          <p:nvPr/>
        </p:nvPicPr>
        <p:blipFill>
          <a:blip r:embed="rId3"/>
          <a:stretch>
            <a:fillRect/>
          </a:stretch>
        </p:blipFill>
        <p:spPr>
          <a:xfrm>
            <a:off x="1133854" y="2125840"/>
            <a:ext cx="9041152" cy="573074"/>
          </a:xfrm>
          <a:prstGeom prst="rect">
            <a:avLst/>
          </a:prstGeom>
        </p:spPr>
      </p:pic>
      <p:pic>
        <p:nvPicPr>
          <p:cNvPr id="8" name="Bilde 7"/>
          <p:cNvPicPr>
            <a:picLocks noChangeAspect="1"/>
          </p:cNvPicPr>
          <p:nvPr/>
        </p:nvPicPr>
        <p:blipFill>
          <a:blip r:embed="rId3"/>
          <a:stretch>
            <a:fillRect/>
          </a:stretch>
        </p:blipFill>
        <p:spPr>
          <a:xfrm>
            <a:off x="1162620" y="3185266"/>
            <a:ext cx="9041152" cy="573074"/>
          </a:xfrm>
          <a:prstGeom prst="rect">
            <a:avLst/>
          </a:prstGeom>
        </p:spPr>
      </p:pic>
      <p:pic>
        <p:nvPicPr>
          <p:cNvPr id="9" name="Bilde 8"/>
          <p:cNvPicPr>
            <a:picLocks noChangeAspect="1"/>
          </p:cNvPicPr>
          <p:nvPr/>
        </p:nvPicPr>
        <p:blipFill>
          <a:blip r:embed="rId3"/>
          <a:stretch>
            <a:fillRect/>
          </a:stretch>
        </p:blipFill>
        <p:spPr>
          <a:xfrm>
            <a:off x="1177003" y="3758340"/>
            <a:ext cx="9041152" cy="573074"/>
          </a:xfrm>
          <a:prstGeom prst="rect">
            <a:avLst/>
          </a:prstGeom>
        </p:spPr>
      </p:pic>
      <p:pic>
        <p:nvPicPr>
          <p:cNvPr id="10" name="Bilde 9"/>
          <p:cNvPicPr>
            <a:picLocks noChangeAspect="1"/>
          </p:cNvPicPr>
          <p:nvPr/>
        </p:nvPicPr>
        <p:blipFill>
          <a:blip r:embed="rId3"/>
          <a:stretch>
            <a:fillRect/>
          </a:stretch>
        </p:blipFill>
        <p:spPr>
          <a:xfrm>
            <a:off x="1191386" y="4305814"/>
            <a:ext cx="9041152" cy="573074"/>
          </a:xfrm>
          <a:prstGeom prst="rect">
            <a:avLst/>
          </a:prstGeom>
        </p:spPr>
      </p:pic>
      <p:pic>
        <p:nvPicPr>
          <p:cNvPr id="11" name="Bilde 10"/>
          <p:cNvPicPr>
            <a:picLocks noChangeAspect="1"/>
          </p:cNvPicPr>
          <p:nvPr/>
        </p:nvPicPr>
        <p:blipFill>
          <a:blip r:embed="rId3"/>
          <a:stretch>
            <a:fillRect/>
          </a:stretch>
        </p:blipFill>
        <p:spPr>
          <a:xfrm>
            <a:off x="1148237" y="4866088"/>
            <a:ext cx="9069918" cy="573074"/>
          </a:xfrm>
          <a:prstGeom prst="rect">
            <a:avLst/>
          </a:prstGeom>
        </p:spPr>
      </p:pic>
      <p:pic>
        <p:nvPicPr>
          <p:cNvPr id="12" name="Bilde 11"/>
          <p:cNvPicPr>
            <a:picLocks noChangeAspect="1"/>
          </p:cNvPicPr>
          <p:nvPr/>
        </p:nvPicPr>
        <p:blipFill>
          <a:blip r:embed="rId3"/>
          <a:stretch>
            <a:fillRect/>
          </a:stretch>
        </p:blipFill>
        <p:spPr>
          <a:xfrm>
            <a:off x="1191387" y="5426362"/>
            <a:ext cx="9041152" cy="573074"/>
          </a:xfrm>
          <a:prstGeom prst="rect">
            <a:avLst/>
          </a:prstGeom>
        </p:spPr>
      </p:pic>
      <p:sp>
        <p:nvSpPr>
          <p:cNvPr id="18" name="TekstSylinder 17"/>
          <p:cNvSpPr txBox="1"/>
          <p:nvPr/>
        </p:nvSpPr>
        <p:spPr>
          <a:xfrm>
            <a:off x="1957753" y="2105750"/>
            <a:ext cx="8217252" cy="646331"/>
          </a:xfrm>
          <a:prstGeom prst="rect">
            <a:avLst/>
          </a:prstGeom>
          <a:noFill/>
        </p:spPr>
        <p:txBody>
          <a:bodyPr wrap="square" rtlCol="0">
            <a:spAutoFit/>
          </a:bodyPr>
          <a:lstStyle/>
          <a:p>
            <a:r>
              <a:rPr lang="nb-NO" dirty="0" smtClean="0">
                <a:solidFill>
                  <a:schemeClr val="bg1"/>
                </a:solidFill>
              </a:rPr>
              <a:t>Manglende rolleavklaring og kjennskap til hverandres tjenestetilbud innad og mellom kommuner og spesialisthelsetjenesten</a:t>
            </a:r>
            <a:endParaRPr lang="nb-NO" dirty="0">
              <a:solidFill>
                <a:schemeClr val="bg1"/>
              </a:solidFill>
            </a:endParaRPr>
          </a:p>
        </p:txBody>
      </p:sp>
      <p:sp>
        <p:nvSpPr>
          <p:cNvPr id="19" name="Rektangel 18"/>
          <p:cNvSpPr/>
          <p:nvPr/>
        </p:nvSpPr>
        <p:spPr>
          <a:xfrm>
            <a:off x="1883508" y="3105835"/>
            <a:ext cx="8229600" cy="646331"/>
          </a:xfrm>
          <a:prstGeom prst="rect">
            <a:avLst/>
          </a:prstGeom>
        </p:spPr>
        <p:txBody>
          <a:bodyPr wrap="square">
            <a:spAutoFit/>
          </a:bodyPr>
          <a:lstStyle/>
          <a:p>
            <a:endParaRPr lang="nb-NO" dirty="0"/>
          </a:p>
          <a:p>
            <a:r>
              <a:rPr lang="nb-NO" dirty="0" smtClean="0">
                <a:solidFill>
                  <a:schemeClr val="bg1"/>
                </a:solidFill>
              </a:rPr>
              <a:t>Stor </a:t>
            </a:r>
            <a:r>
              <a:rPr lang="nb-NO" dirty="0">
                <a:solidFill>
                  <a:schemeClr val="bg1"/>
                </a:solidFill>
              </a:rPr>
              <a:t>pågang og økende ventetider både i kommune og spesialisthelsetjenesten</a:t>
            </a:r>
          </a:p>
        </p:txBody>
      </p:sp>
      <p:sp>
        <p:nvSpPr>
          <p:cNvPr id="21" name="TekstSylinder 20"/>
          <p:cNvSpPr txBox="1"/>
          <p:nvPr/>
        </p:nvSpPr>
        <p:spPr>
          <a:xfrm>
            <a:off x="1957753" y="5528233"/>
            <a:ext cx="7791939" cy="369332"/>
          </a:xfrm>
          <a:prstGeom prst="rect">
            <a:avLst/>
          </a:prstGeom>
          <a:noFill/>
        </p:spPr>
        <p:txBody>
          <a:bodyPr wrap="square" rtlCol="0">
            <a:spAutoFit/>
          </a:bodyPr>
          <a:lstStyle/>
          <a:p>
            <a:r>
              <a:rPr lang="nb-NO" dirty="0">
                <a:solidFill>
                  <a:schemeClr val="bg1"/>
                </a:solidFill>
              </a:rPr>
              <a:t>Vanskelig å rekruttere og beholde kvalifisert personell</a:t>
            </a:r>
          </a:p>
        </p:txBody>
      </p:sp>
      <p:sp>
        <p:nvSpPr>
          <p:cNvPr id="22" name="TekstSylinder 21"/>
          <p:cNvSpPr txBox="1"/>
          <p:nvPr/>
        </p:nvSpPr>
        <p:spPr>
          <a:xfrm>
            <a:off x="1828800" y="2698914"/>
            <a:ext cx="7920892" cy="369332"/>
          </a:xfrm>
          <a:prstGeom prst="rect">
            <a:avLst/>
          </a:prstGeom>
          <a:noFill/>
        </p:spPr>
        <p:txBody>
          <a:bodyPr wrap="square" rtlCol="0">
            <a:spAutoFit/>
          </a:bodyPr>
          <a:lstStyle/>
          <a:p>
            <a:r>
              <a:rPr lang="nb-NO" dirty="0">
                <a:solidFill>
                  <a:schemeClr val="bg1"/>
                </a:solidFill>
              </a:rPr>
              <a:t>Stort gap mellom helsetilbudet i kommuner og spesialisthelsetjenesten</a:t>
            </a:r>
          </a:p>
        </p:txBody>
      </p:sp>
      <p:sp>
        <p:nvSpPr>
          <p:cNvPr id="23" name="TekstSylinder 22"/>
          <p:cNvSpPr txBox="1"/>
          <p:nvPr/>
        </p:nvSpPr>
        <p:spPr>
          <a:xfrm>
            <a:off x="1957753" y="3892062"/>
            <a:ext cx="6654801" cy="369332"/>
          </a:xfrm>
          <a:prstGeom prst="rect">
            <a:avLst/>
          </a:prstGeom>
          <a:noFill/>
        </p:spPr>
        <p:txBody>
          <a:bodyPr wrap="square" rtlCol="0">
            <a:spAutoFit/>
          </a:bodyPr>
          <a:lstStyle/>
          <a:p>
            <a:r>
              <a:rPr lang="nb-NO" dirty="0">
                <a:solidFill>
                  <a:schemeClr val="bg1"/>
                </a:solidFill>
              </a:rPr>
              <a:t>Fragmenterte tjenester</a:t>
            </a:r>
          </a:p>
        </p:txBody>
      </p:sp>
      <p:sp>
        <p:nvSpPr>
          <p:cNvPr id="25" name="TekstSylinder 24"/>
          <p:cNvSpPr txBox="1"/>
          <p:nvPr/>
        </p:nvSpPr>
        <p:spPr>
          <a:xfrm>
            <a:off x="1957753" y="4433285"/>
            <a:ext cx="7100278" cy="369332"/>
          </a:xfrm>
          <a:prstGeom prst="rect">
            <a:avLst/>
          </a:prstGeom>
          <a:noFill/>
        </p:spPr>
        <p:txBody>
          <a:bodyPr wrap="square" rtlCol="0">
            <a:spAutoFit/>
          </a:bodyPr>
          <a:lstStyle/>
          <a:p>
            <a:r>
              <a:rPr lang="nb-NO" dirty="0" smtClean="0">
                <a:solidFill>
                  <a:schemeClr val="bg1"/>
                </a:solidFill>
              </a:rPr>
              <a:t>Manglende samarbeid mellom kommune og spesialisthelsetjeneste</a:t>
            </a:r>
            <a:endParaRPr lang="nb-NO" dirty="0">
              <a:solidFill>
                <a:schemeClr val="bg1"/>
              </a:solidFill>
            </a:endParaRPr>
          </a:p>
        </p:txBody>
      </p:sp>
      <p:sp>
        <p:nvSpPr>
          <p:cNvPr id="26" name="TekstSylinder 25"/>
          <p:cNvSpPr txBox="1"/>
          <p:nvPr/>
        </p:nvSpPr>
        <p:spPr>
          <a:xfrm>
            <a:off x="2024186" y="4923308"/>
            <a:ext cx="6979138" cy="369332"/>
          </a:xfrm>
          <a:prstGeom prst="rect">
            <a:avLst/>
          </a:prstGeom>
          <a:noFill/>
        </p:spPr>
        <p:txBody>
          <a:bodyPr wrap="square" rtlCol="0">
            <a:spAutoFit/>
          </a:bodyPr>
          <a:lstStyle/>
          <a:p>
            <a:r>
              <a:rPr lang="nb-NO" dirty="0" smtClean="0">
                <a:solidFill>
                  <a:schemeClr val="bg1"/>
                </a:solidFill>
              </a:rPr>
              <a:t>Behov for kompetanseheving og veiledning i kommunale tjenester</a:t>
            </a:r>
            <a:endParaRPr lang="nb-NO" dirty="0">
              <a:solidFill>
                <a:schemeClr val="bg1"/>
              </a:solidFill>
            </a:endParaRPr>
          </a:p>
        </p:txBody>
      </p:sp>
    </p:spTree>
    <p:extLst>
      <p:ext uri="{BB962C8B-B14F-4D97-AF65-F5344CB8AC3E}">
        <p14:creationId xmlns:p14="http://schemas.microsoft.com/office/powerpoint/2010/main" val="1598700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Arbeidssamlinger </a:t>
            </a:r>
            <a:r>
              <a:rPr lang="nb-NO" dirty="0" smtClean="0"/>
              <a:t>i 2022 og 2023</a:t>
            </a:r>
            <a:endParaRPr lang="nb-NO" dirty="0"/>
          </a:p>
        </p:txBody>
      </p:sp>
      <p:pic>
        <p:nvPicPr>
          <p:cNvPr id="5" name="Bilde 4"/>
          <p:cNvPicPr>
            <a:picLocks noChangeAspect="1"/>
          </p:cNvPicPr>
          <p:nvPr/>
        </p:nvPicPr>
        <p:blipFill>
          <a:blip r:embed="rId3"/>
          <a:stretch>
            <a:fillRect/>
          </a:stretch>
        </p:blipFill>
        <p:spPr>
          <a:xfrm>
            <a:off x="0" y="1383515"/>
            <a:ext cx="5666349" cy="4252175"/>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Håndskrift 2"/>
              <p14:cNvContentPartPr/>
              <p14:nvPr/>
            </p14:nvContentPartPr>
            <p14:xfrm>
              <a:off x="5749200" y="3612240"/>
              <a:ext cx="360" cy="360"/>
            </p14:xfrm>
          </p:contentPart>
        </mc:Choice>
        <mc:Fallback xmlns="">
          <p:pic>
            <p:nvPicPr>
              <p:cNvPr id="3" name="Håndskrift 2"/>
              <p:cNvPicPr/>
              <p:nvPr/>
            </p:nvPicPr>
            <p:blipFill>
              <a:blip r:embed="rId5"/>
              <a:stretch>
                <a:fillRect/>
              </a:stretch>
            </p:blipFill>
            <p:spPr>
              <a:xfrm>
                <a:off x="5739840" y="3602880"/>
                <a:ext cx="19080" cy="19080"/>
              </a:xfrm>
              <a:prstGeom prst="rect">
                <a:avLst/>
              </a:prstGeom>
            </p:spPr>
          </p:pic>
        </mc:Fallback>
      </mc:AlternateContent>
      <p:pic>
        <p:nvPicPr>
          <p:cNvPr id="10" name="Plassholder for innhold 9"/>
          <p:cNvPicPr>
            <a:picLocks noGrp="1" noChangeAspect="1"/>
          </p:cNvPicPr>
          <p:nvPr>
            <p:ph idx="1"/>
          </p:nvPr>
        </p:nvPicPr>
        <p:blipFill>
          <a:blip r:embed="rId6" cstate="hqprint">
            <a:extLst>
              <a:ext uri="{28A0092B-C50C-407E-A947-70E740481C1C}">
                <a14:useLocalDpi xmlns:a14="http://schemas.microsoft.com/office/drawing/2010/main" val="0"/>
              </a:ext>
            </a:extLst>
          </a:blip>
          <a:stretch>
            <a:fillRect/>
          </a:stretch>
        </p:blipFill>
        <p:spPr>
          <a:xfrm>
            <a:off x="5313107" y="1383515"/>
            <a:ext cx="6901986" cy="5176490"/>
          </a:xfrm>
        </p:spPr>
      </p:pic>
      <p:pic>
        <p:nvPicPr>
          <p:cNvPr id="12" name="Bild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4546888"/>
            <a:ext cx="5445057" cy="5109221"/>
          </a:xfrm>
          <a:prstGeom prst="rect">
            <a:avLst/>
          </a:prstGeom>
        </p:spPr>
      </p:pic>
      <p:pic>
        <p:nvPicPr>
          <p:cNvPr id="14" name="Bilde 13"/>
          <p:cNvPicPr>
            <a:picLocks noChangeAspect="1"/>
          </p:cNvPicPr>
          <p:nvPr/>
        </p:nvPicPr>
        <p:blipFill rotWithShape="1">
          <a:blip r:embed="rId8" cstate="hqprint">
            <a:extLst>
              <a:ext uri="{28A0092B-C50C-407E-A947-70E740481C1C}">
                <a14:useLocalDpi xmlns:a14="http://schemas.microsoft.com/office/drawing/2010/main" val="0"/>
              </a:ext>
            </a:extLst>
          </a:blip>
          <a:srcRect l="141" t="14441" r="-141" b="375"/>
          <a:stretch/>
        </p:blipFill>
        <p:spPr>
          <a:xfrm>
            <a:off x="5313107" y="4413380"/>
            <a:ext cx="6901986" cy="4240963"/>
          </a:xfrm>
          <a:prstGeom prst="rect">
            <a:avLst/>
          </a:prstGeom>
        </p:spPr>
      </p:pic>
    </p:spTree>
    <p:extLst>
      <p:ext uri="{BB962C8B-B14F-4D97-AF65-F5344CB8AC3E}">
        <p14:creationId xmlns:p14="http://schemas.microsoft.com/office/powerpoint/2010/main" val="2886504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tema">
  <a:themeElements>
    <a:clrScheme name="HMN">
      <a:dk1>
        <a:srgbClr val="000000"/>
      </a:dk1>
      <a:lt1>
        <a:srgbClr val="FFFFFF"/>
      </a:lt1>
      <a:dk2>
        <a:srgbClr val="003283"/>
      </a:dk2>
      <a:lt2>
        <a:srgbClr val="E8F0FA"/>
      </a:lt2>
      <a:accent1>
        <a:srgbClr val="81A9E1"/>
      </a:accent1>
      <a:accent2>
        <a:srgbClr val="BD0C2E"/>
      </a:accent2>
      <a:accent3>
        <a:srgbClr val="E3A610"/>
      </a:accent3>
      <a:accent4>
        <a:srgbClr val="5C3228"/>
      </a:accent4>
      <a:accent5>
        <a:srgbClr val="6B9B3A"/>
      </a:accent5>
      <a:accent6>
        <a:srgbClr val="8D695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SE MØRE OG ROMSDAL" id="{FD407EEB-8D0A-824D-AF99-8EFEEBACBBE9}" vid="{96933F0D-F111-B84D-991E-8274539D952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eec76e3-47a0-4fa0-85a8-b50e883fd0a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978026902FBD64183C3A2F4883607AC" ma:contentTypeVersion="18" ma:contentTypeDescription="Opprett et nytt dokument." ma:contentTypeScope="" ma:versionID="02c31f57c9c05173229d64b66bfd55c9">
  <xsd:schema xmlns:xsd="http://www.w3.org/2001/XMLSchema" xmlns:xs="http://www.w3.org/2001/XMLSchema" xmlns:p="http://schemas.microsoft.com/office/2006/metadata/properties" xmlns:ns3="c5551236-3053-44ea-ae51-537c3ccc8073" xmlns:ns4="feec76e3-47a0-4fa0-85a8-b50e883fd0a6" targetNamespace="http://schemas.microsoft.com/office/2006/metadata/properties" ma:root="true" ma:fieldsID="b872b705db2df053d5770e7f9d561e26" ns3:_="" ns4:_="">
    <xsd:import namespace="c5551236-3053-44ea-ae51-537c3ccc8073"/>
    <xsd:import namespace="feec76e3-47a0-4fa0-85a8-b50e883fd0a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51236-3053-44ea-ae51-537c3ccc8073"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SharingHintHash" ma:index="10" nillable="true" ma:displayName="Hash for deling av tips"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ec76e3-47a0-4fa0-85a8-b50e883fd0a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F62CB8-5220-418F-9D33-80C512513CF7}">
  <ds:schemaRefs>
    <ds:schemaRef ds:uri="http://purl.org/dc/terms/"/>
    <ds:schemaRef ds:uri="http://schemas.openxmlformats.org/package/2006/metadata/core-properties"/>
    <ds:schemaRef ds:uri="c5551236-3053-44ea-ae51-537c3ccc8073"/>
    <ds:schemaRef ds:uri="http://purl.org/dc/dcmitype/"/>
    <ds:schemaRef ds:uri="http://schemas.microsoft.com/office/infopath/2007/PartnerControls"/>
    <ds:schemaRef ds:uri="http://schemas.microsoft.com/office/2006/documentManagement/types"/>
    <ds:schemaRef ds:uri="http://schemas.microsoft.com/office/2006/metadata/properties"/>
    <ds:schemaRef ds:uri="feec76e3-47a0-4fa0-85a8-b50e883fd0a6"/>
    <ds:schemaRef ds:uri="http://www.w3.org/XML/1998/namespace"/>
    <ds:schemaRef ds:uri="http://purl.org/dc/elements/1.1/"/>
  </ds:schemaRefs>
</ds:datastoreItem>
</file>

<file path=customXml/itemProps2.xml><?xml version="1.0" encoding="utf-8"?>
<ds:datastoreItem xmlns:ds="http://schemas.openxmlformats.org/officeDocument/2006/customXml" ds:itemID="{D29646E6-36B8-47C1-93F9-F23BF637A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551236-3053-44ea-ae51-537c3ccc8073"/>
    <ds:schemaRef ds:uri="feec76e3-47a0-4fa0-85a8-b50e883fd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E30FD4-9CA0-4747-A3EA-9924BE3D2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Presentasjon Helse Møre og Romsdal</Template>
  <TotalTime>0</TotalTime>
  <Words>2039</Words>
  <Application>Microsoft Office PowerPoint</Application>
  <PresentationFormat>Widescreen</PresentationFormat>
  <Paragraphs>166</Paragraphs>
  <Slides>19</Slides>
  <Notes>18</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19</vt:i4>
      </vt:variant>
    </vt:vector>
  </HeadingPairs>
  <TitlesOfParts>
    <vt:vector size="24" baseType="lpstr">
      <vt:lpstr>Arial</vt:lpstr>
      <vt:lpstr>Calibri</vt:lpstr>
      <vt:lpstr>Times New Roman</vt:lpstr>
      <vt:lpstr>Wingdings</vt:lpstr>
      <vt:lpstr>1_Office-tema</vt:lpstr>
      <vt:lpstr>  Velkommen til Strategisamling - Sammen for barn og unges psykiske helse</vt:lpstr>
      <vt:lpstr>Barn og unges helseteneste i Møre og Romsdal</vt:lpstr>
      <vt:lpstr>PowerPoint-presentasjon</vt:lpstr>
      <vt:lpstr>Innspill fra arbeidssamlinger mm </vt:lpstr>
      <vt:lpstr> Barn og unges helseteneste i Møre og Romsdal Eit kart over tenestene for barn og unge  etter modell fra Helse Fonna </vt:lpstr>
      <vt:lpstr>Målsetting</vt:lpstr>
      <vt:lpstr>Organisering av Barn og unges helseteneste i Møre og Romsdal</vt:lpstr>
      <vt:lpstr>Utfordringsbildet når vi startet august 2021</vt:lpstr>
      <vt:lpstr>Arbeidssamlinger i 2022 og 2023</vt:lpstr>
      <vt:lpstr>Brukersamlinger</vt:lpstr>
      <vt:lpstr>Emnekurs leger juni 2024</vt:lpstr>
      <vt:lpstr>PowerPoint-presentasjon</vt:lpstr>
      <vt:lpstr> Barn og unges helseteneste i 2024</vt:lpstr>
      <vt:lpstr>Dialogbasert inntak: Ålesund, Volda og Molde</vt:lpstr>
      <vt:lpstr>Kompetanseheving i BUHT i 2024</vt:lpstr>
      <vt:lpstr>Gevinster og målinger</vt:lpstr>
      <vt:lpstr>      Lang og kronglete vei å gå…..</vt:lpstr>
      <vt:lpstr>…men vi må fortsette å gå den sammen!</vt:lpstr>
      <vt:lpstr>Målsetting: Å sikre sammenhengende tjenester mellom kommune og spesialisthelsetjenesten for barn og unge med psykiske lidelser i Møre og Romsdal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
  <cp:revision>284</cp:revision>
  <dcterms:created xsi:type="dcterms:W3CDTF">2023-12-13T12:40:35Z</dcterms:created>
  <dcterms:modified xsi:type="dcterms:W3CDTF">2024-06-12T04:50:05Z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0x010100B978026902FBD64183C3A2F4883607AC</vt:lpwstr>
  </property>
</Properties>
</file>