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56" r:id="rId2"/>
    <p:sldId id="257" r:id="rId3"/>
    <p:sldId id="275" r:id="rId4"/>
    <p:sldId id="269" r:id="rId5"/>
    <p:sldId id="274" r:id="rId6"/>
    <p:sldId id="282" r:id="rId7"/>
    <p:sldId id="296" r:id="rId8"/>
    <p:sldId id="259" r:id="rId9"/>
    <p:sldId id="297" r:id="rId10"/>
    <p:sldId id="284" r:id="rId11"/>
    <p:sldId id="273" r:id="rId12"/>
    <p:sldId id="301" r:id="rId13"/>
    <p:sldId id="266" r:id="rId14"/>
    <p:sldId id="267" r:id="rId15"/>
    <p:sldId id="287" r:id="rId16"/>
    <p:sldId id="300" r:id="rId17"/>
    <p:sldId id="268" r:id="rId18"/>
    <p:sldId id="276" r:id="rId19"/>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imsdal, Birgit Avseth" initials="GB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showGuides="1">
      <p:cViewPr varScale="1">
        <p:scale>
          <a:sx n="78" d="100"/>
          <a:sy n="78" d="100"/>
        </p:scale>
        <p:origin x="787" y="67"/>
      </p:cViewPr>
      <p:guideLst>
        <p:guide orient="horz" pos="2183"/>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handoutMaster" Target="handoutMasters/handoutMaster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commentAuthors" Target="commentAuthors.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D383B5F2-7DDF-44E1-B66C-85B3C1ADB3EF}" type="datetimeFigureOut">
              <a:rPr lang="nb-NO" smtClean="0"/>
              <a:t>11.09.2024</a:t>
            </a:fld>
            <a:endParaRPr lang="nb-NO"/>
          </a:p>
        </p:txBody>
      </p:sp>
      <p:sp>
        <p:nvSpPr>
          <p:cNvPr id="4" name="Plassholder for bunntekst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D6A832F8-C3D1-4996-8C31-01D7535E8F7E}" type="slidenum">
              <a:rPr lang="nb-NO" smtClean="0"/>
              <a:t>‹#›</a:t>
            </a:fld>
            <a:endParaRPr lang="nb-NO"/>
          </a:p>
        </p:txBody>
      </p:sp>
    </p:spTree>
    <p:extLst>
      <p:ext uri="{BB962C8B-B14F-4D97-AF65-F5344CB8AC3E}">
        <p14:creationId xmlns:p14="http://schemas.microsoft.com/office/powerpoint/2010/main" val="663593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692809E5-232B-4A5E-84B7-EE4256EF7909}" type="datetimeFigureOut">
              <a:rPr lang="nb-NO" smtClean="0"/>
              <a:t>11.09.2024</a:t>
            </a:fld>
            <a:endParaRPr lang="nb-NO"/>
          </a:p>
        </p:txBody>
      </p:sp>
      <p:sp>
        <p:nvSpPr>
          <p:cNvPr id="4" name="Plassholder for lysbilde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93BCC864-E626-4190-BB01-B77273D2E7C9}" type="slidenum">
              <a:rPr lang="nb-NO" smtClean="0"/>
              <a:t>‹#›</a:t>
            </a:fld>
            <a:endParaRPr lang="nb-NO"/>
          </a:p>
        </p:txBody>
      </p:sp>
    </p:spTree>
    <p:extLst>
      <p:ext uri="{BB962C8B-B14F-4D97-AF65-F5344CB8AC3E}">
        <p14:creationId xmlns:p14="http://schemas.microsoft.com/office/powerpoint/2010/main" val="28987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3BCC864-E626-4190-BB01-B77273D2E7C9}" type="slidenum">
              <a:rPr lang="nb-NO" smtClean="0"/>
              <a:t>1</a:t>
            </a:fld>
            <a:endParaRPr lang="nb-NO"/>
          </a:p>
        </p:txBody>
      </p:sp>
    </p:spTree>
    <p:extLst>
      <p:ext uri="{BB962C8B-B14F-4D97-AF65-F5344CB8AC3E}">
        <p14:creationId xmlns:p14="http://schemas.microsoft.com/office/powerpoint/2010/main" val="258954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93BCC864-E626-4190-BB01-B77273D2E7C9}" type="slidenum">
              <a:rPr lang="nb-NO" smtClean="0"/>
              <a:t>2</a:t>
            </a:fld>
            <a:endParaRPr lang="nb-NO"/>
          </a:p>
        </p:txBody>
      </p:sp>
    </p:spTree>
    <p:extLst>
      <p:ext uri="{BB962C8B-B14F-4D97-AF65-F5344CB8AC3E}">
        <p14:creationId xmlns:p14="http://schemas.microsoft.com/office/powerpoint/2010/main" val="76764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93BCC864-E626-4190-BB01-B77273D2E7C9}" type="slidenum">
              <a:rPr lang="nb-NO" smtClean="0"/>
              <a:t>3</a:t>
            </a:fld>
            <a:endParaRPr lang="nb-NO"/>
          </a:p>
        </p:txBody>
      </p:sp>
    </p:spTree>
    <p:extLst>
      <p:ext uri="{BB962C8B-B14F-4D97-AF65-F5344CB8AC3E}">
        <p14:creationId xmlns:p14="http://schemas.microsoft.com/office/powerpoint/2010/main" val="3994015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93BCC864-E626-4190-BB01-B77273D2E7C9}" type="slidenum">
              <a:rPr lang="nb-NO" smtClean="0"/>
              <a:t>4</a:t>
            </a:fld>
            <a:endParaRPr lang="nb-NO"/>
          </a:p>
        </p:txBody>
      </p:sp>
    </p:spTree>
    <p:extLst>
      <p:ext uri="{BB962C8B-B14F-4D97-AF65-F5344CB8AC3E}">
        <p14:creationId xmlns:p14="http://schemas.microsoft.com/office/powerpoint/2010/main" val="1553497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Tidsfrister f.eks.</a:t>
            </a:r>
          </a:p>
          <a:p>
            <a:endParaRPr lang="nb-NO" dirty="0"/>
          </a:p>
        </p:txBody>
      </p:sp>
      <p:sp>
        <p:nvSpPr>
          <p:cNvPr id="4" name="Plassholder for lysbildenummer 3"/>
          <p:cNvSpPr>
            <a:spLocks noGrp="1"/>
          </p:cNvSpPr>
          <p:nvPr>
            <p:ph type="sldNum" sz="quarter" idx="10"/>
          </p:nvPr>
        </p:nvSpPr>
        <p:spPr/>
        <p:txBody>
          <a:bodyPr/>
          <a:lstStyle/>
          <a:p>
            <a:fld id="{93BCC864-E626-4190-BB01-B77273D2E7C9}" type="slidenum">
              <a:rPr lang="nb-NO" smtClean="0"/>
              <a:t>5</a:t>
            </a:fld>
            <a:endParaRPr lang="nb-NO"/>
          </a:p>
        </p:txBody>
      </p:sp>
    </p:spTree>
    <p:extLst>
      <p:ext uri="{BB962C8B-B14F-4D97-AF65-F5344CB8AC3E}">
        <p14:creationId xmlns:p14="http://schemas.microsoft.com/office/powerpoint/2010/main" val="1819146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3BCC864-E626-4190-BB01-B77273D2E7C9}" type="slidenum">
              <a:rPr lang="nb-NO" smtClean="0"/>
              <a:t>18</a:t>
            </a:fld>
            <a:endParaRPr lang="nb-NO"/>
          </a:p>
        </p:txBody>
      </p:sp>
    </p:spTree>
    <p:extLst>
      <p:ext uri="{BB962C8B-B14F-4D97-AF65-F5344CB8AC3E}">
        <p14:creationId xmlns:p14="http://schemas.microsoft.com/office/powerpoint/2010/main" val="3736269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b-NO"/>
              <a:t>Klikk for å redigere tittelstil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135153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2955385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4657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163528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med s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28421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b-NO"/>
              <a:t>Klikk for å redigere tittelstil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2885822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420302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3629827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550251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AF1FC419-1C9E-4F04-961E-6A10D8E6D9C7}" type="datetimeFigureOut">
              <a:rPr lang="nb-NO" smtClean="0"/>
              <a:t>11.09.2024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328166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AF1FC419-1C9E-4F04-961E-6A10D8E6D9C7}" type="datetimeFigureOut">
              <a:rPr lang="nb-NO" smtClean="0"/>
              <a:t>11.09.2024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74475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AF1FC419-1C9E-4F04-961E-6A10D8E6D9C7}" type="datetimeFigureOut">
              <a:rPr lang="nb-NO" smtClean="0"/>
              <a:t>11.09.2024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6899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AF1FC419-1C9E-4F04-961E-6A10D8E6D9C7}" type="datetimeFigureOut">
              <a:rPr lang="nb-NO" smtClean="0"/>
              <a:t>11.09.2024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370235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FC419-1C9E-4F04-961E-6A10D8E6D9C7}" type="datetimeFigureOut">
              <a:rPr lang="nb-NO" smtClean="0"/>
              <a:t>11.09.2024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677254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b-NO"/>
              <a:t>Klikk for å redigere tittelstil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AF1FC419-1C9E-4F04-961E-6A10D8E6D9C7}" type="datetimeFigureOut">
              <a:rPr lang="nb-NO" smtClean="0"/>
              <a:t>11.09.2024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294611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AF1FC419-1C9E-4F04-961E-6A10D8E6D9C7}" type="datetimeFigureOut">
              <a:rPr lang="nb-NO" smtClean="0"/>
              <a:t>11.09.2024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F9E5CA2-BAB8-49A5-A23B-654ABF655333}" type="slidenum">
              <a:rPr lang="nb-NO" smtClean="0"/>
              <a:t>‹#›</a:t>
            </a:fld>
            <a:endParaRPr lang="nb-NO"/>
          </a:p>
        </p:txBody>
      </p:sp>
    </p:spTree>
    <p:extLst>
      <p:ext uri="{BB962C8B-B14F-4D97-AF65-F5344CB8AC3E}">
        <p14:creationId xmlns:p14="http://schemas.microsoft.com/office/powerpoint/2010/main" val="277318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1FC419-1C9E-4F04-961E-6A10D8E6D9C7}" type="datetimeFigureOut">
              <a:rPr lang="nb-NO" smtClean="0"/>
              <a:t>11.09.2024</a:t>
            </a:fld>
            <a:endParaRPr lang="nb-N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F9E5CA2-BAB8-49A5-A23B-654ABF655333}" type="slidenum">
              <a:rPr lang="nb-NO" smtClean="0"/>
              <a:t>‹#›</a:t>
            </a:fld>
            <a:endParaRPr lang="nb-NO"/>
          </a:p>
        </p:txBody>
      </p:sp>
    </p:spTree>
    <p:extLst>
      <p:ext uri="{BB962C8B-B14F-4D97-AF65-F5344CB8AC3E}">
        <p14:creationId xmlns:p14="http://schemas.microsoft.com/office/powerpoint/2010/main" val="955170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hyperlink" Target="https://stock.adobe.com/no/contributor/200860971/krakenimages-com?load_type=author&amp;prev_url=detail" TargetMode="Externa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8.jfif"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4.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jpeg" /><Relationship Id="rId1" Type="http://schemas.openxmlformats.org/officeDocument/2006/relationships/slideLayout" Target="../slideLayouts/slideLayout4.xml" /><Relationship Id="rId4" Type="http://schemas.openxmlformats.org/officeDocument/2006/relationships/hyperlink" Target="https://stock.adobe.com/no/contributor/206319507/galitskaya?load_type=author&amp;prev_url=detail" TargetMode="External" /></Relationships>
</file>

<file path=ppt/slides/_rels/slide16.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2.xml" /><Relationship Id="rId4" Type="http://schemas.openxmlformats.org/officeDocument/2006/relationships/image" Target="../media/image14.jpeg" /></Relationships>
</file>

<file path=ppt/slides/_rels/slide17.xml.rels><?xml version="1.0" encoding="UTF-8" standalone="yes"?>
<Relationships xmlns="http://schemas.openxmlformats.org/package/2006/relationships"><Relationship Id="rId3" Type="http://schemas.openxmlformats.org/officeDocument/2006/relationships/image" Target="../media/image16.jpg" /><Relationship Id="rId2" Type="http://schemas.openxmlformats.org/officeDocument/2006/relationships/image" Target="../media/image15.jpeg" /><Relationship Id="rId1" Type="http://schemas.openxmlformats.org/officeDocument/2006/relationships/slideLayout" Target="../slideLayouts/slideLayout4.xml"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2.xml" /><Relationship Id="rId1" Type="http://schemas.openxmlformats.org/officeDocument/2006/relationships/slideLayout" Target="../slideLayouts/slideLayout4.xml" /><Relationship Id="rId4" Type="http://schemas.openxmlformats.org/officeDocument/2006/relationships/hyperlink" Target="https://stock.adobe.com/no/contributor/206538933/olga?load_type=author&amp;prev_url=detail" TargetMode="External" /></Relationships>
</file>

<file path=ppt/slides/_rels/slide3.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notesSlide" Target="../notesSlides/notesSlide3.xml"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4.xml" /></Relationships>
</file>

<file path=ppt/slides/_rels/slide6.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hyperlink" Target="https://stock.adobe.com/no/contributor/202650455/nadezhda1906?load_type=author&amp;prev_url=detail" TargetMode="External" /><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pic>
        <p:nvPicPr>
          <p:cNvPr id="5" name="Bilde 5">
            <a:extLst>
              <a:ext uri="{FF2B5EF4-FFF2-40B4-BE49-F238E27FC236}">
                <a16:creationId xmlns:a16="http://schemas.microsoft.com/office/drawing/2014/main" id="{731ADA5D-72CB-AAF1-D293-B0576D3816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21" r="19070" b="-2"/>
          <a:stretch/>
        </p:blipFill>
        <p:spPr>
          <a:xfrm>
            <a:off x="9041362" y="-7401504"/>
            <a:ext cx="3795274" cy="6430086"/>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tel 1"/>
          <p:cNvSpPr>
            <a:spLocks noGrp="1"/>
          </p:cNvSpPr>
          <p:nvPr>
            <p:ph type="ctrTitle"/>
          </p:nvPr>
        </p:nvSpPr>
        <p:spPr>
          <a:xfrm>
            <a:off x="757251" y="2642169"/>
            <a:ext cx="6439416" cy="3616960"/>
          </a:xfrm>
          <a:noFill/>
          <a:effectLst>
            <a:outerShdw blurRad="50800" dist="38100" dir="13500000" algn="br" rotWithShape="0">
              <a:schemeClr val="bg2">
                <a:lumMod val="75000"/>
                <a:alpha val="40000"/>
              </a:schemeClr>
            </a:outerShdw>
          </a:effectLst>
        </p:spPr>
        <p:txBody>
          <a:bodyPr vert="horz" lIns="91440" tIns="45720" rIns="91440" bIns="45720" rtlCol="0" anchor="t">
            <a:normAutofit/>
          </a:bodyPr>
          <a:lstStyle/>
          <a:p>
            <a:pPr algn="l"/>
            <a:r>
              <a:rPr lang="en-US" sz="4400" dirty="0">
                <a:solidFill>
                  <a:schemeClr val="accent2">
                    <a:lumMod val="75000"/>
                  </a:schemeClr>
                </a:solidFill>
              </a:rPr>
              <a:t>Stressmestring</a:t>
            </a:r>
            <a:r>
              <a:rPr lang="en-US" sz="3600" dirty="0">
                <a:solidFill>
                  <a:schemeClr val="accent2">
                    <a:lumMod val="75000"/>
                  </a:schemeClr>
                </a:solidFill>
              </a:rPr>
              <a:t> </a:t>
            </a:r>
            <a:r>
              <a:rPr lang="en-US" sz="4400" dirty="0" err="1">
                <a:solidFill>
                  <a:schemeClr val="accent2">
                    <a:lumMod val="75000"/>
                  </a:schemeClr>
                </a:solidFill>
              </a:rPr>
              <a:t>i</a:t>
            </a:r>
            <a:r>
              <a:rPr lang="en-US" sz="4400" dirty="0">
                <a:solidFill>
                  <a:schemeClr val="accent2">
                    <a:lumMod val="75000"/>
                  </a:schemeClr>
                </a:solidFill>
              </a:rPr>
              <a:t>    	  	</a:t>
            </a:r>
            <a:r>
              <a:rPr lang="en-US" sz="4400" dirty="0" err="1">
                <a:solidFill>
                  <a:schemeClr val="accent2">
                    <a:lumMod val="75000"/>
                  </a:schemeClr>
                </a:solidFill>
              </a:rPr>
              <a:t>hverdagen</a:t>
            </a:r>
            <a:endParaRPr lang="en-US" sz="4400" dirty="0">
              <a:solidFill>
                <a:schemeClr val="accent2">
                  <a:lumMod val="75000"/>
                </a:schemeClr>
              </a:solidFill>
            </a:endParaRPr>
          </a:p>
        </p:txBody>
      </p:sp>
      <p:sp>
        <p:nvSpPr>
          <p:cNvPr id="4" name="Undertittel 3"/>
          <p:cNvSpPr>
            <a:spLocks noGrp="1"/>
          </p:cNvSpPr>
          <p:nvPr>
            <p:ph type="subTitle" idx="1"/>
          </p:nvPr>
        </p:nvSpPr>
        <p:spPr>
          <a:xfrm>
            <a:off x="1565081" y="1625600"/>
            <a:ext cx="7922146" cy="3810000"/>
          </a:xfrm>
        </p:spPr>
        <p:txBody>
          <a:bodyPr vert="horz" lIns="91440" tIns="45720" rIns="91440" bIns="45720" rtlCol="0">
            <a:normAutofit/>
          </a:bodyPr>
          <a:lstStyle/>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r>
              <a:rPr lang="en-US" dirty="0">
                <a:solidFill>
                  <a:schemeClr val="tx1">
                    <a:lumMod val="75000"/>
                    <a:lumOff val="25000"/>
                  </a:schemeClr>
                </a:solidFill>
              </a:rPr>
              <a:t>Bellona Sandnes </a:t>
            </a: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 name="TekstSylinder 2">
            <a:extLst>
              <a:ext uri="{FF2B5EF4-FFF2-40B4-BE49-F238E27FC236}">
                <a16:creationId xmlns:a16="http://schemas.microsoft.com/office/drawing/2014/main" id="{8B580921-6141-8961-C75E-5C656A1AFEBD}"/>
              </a:ext>
            </a:extLst>
          </p:cNvPr>
          <p:cNvSpPr txBox="1"/>
          <p:nvPr/>
        </p:nvSpPr>
        <p:spPr>
          <a:xfrm>
            <a:off x="5174987" y="6373898"/>
            <a:ext cx="4494212" cy="369332"/>
          </a:xfrm>
          <a:prstGeom prst="rect">
            <a:avLst/>
          </a:prstGeom>
          <a:noFill/>
        </p:spPr>
        <p:txBody>
          <a:bodyPr wrap="square" rtlCol="0">
            <a:spAutoFit/>
          </a:bodyPr>
          <a:lstStyle/>
          <a:p>
            <a:r>
              <a:rPr lang="nb-NO" b="0" i="0" dirty="0">
                <a:solidFill>
                  <a:schemeClr val="bg2">
                    <a:lumMod val="10000"/>
                  </a:schemeClr>
                </a:solidFill>
                <a:effectLst/>
                <a:latin typeface="Roboto" panose="02000000000000000000" pitchFamily="2" charset="0"/>
              </a:rPr>
              <a:t>"</a:t>
            </a:r>
            <a:r>
              <a:rPr lang="nb-NO" b="1" i="0" dirty="0">
                <a:solidFill>
                  <a:schemeClr val="bg2">
                    <a:lumMod val="10000"/>
                  </a:schemeClr>
                </a:solidFill>
                <a:effectLst/>
                <a:latin typeface="Roboto" panose="02000000000000000000" pitchFamily="2" charset="0"/>
              </a:rPr>
              <a:t>©</a:t>
            </a:r>
            <a:r>
              <a:rPr lang="nb-NO" b="0" i="0" u="none" strike="noStrike" dirty="0">
                <a:solidFill>
                  <a:schemeClr val="bg2">
                    <a:lumMod val="10000"/>
                  </a:schemeClr>
                </a:solidFill>
                <a:effectLst/>
                <a:latin typeface="adobe-clean"/>
                <a:hlinkClick r:id="rId4">
                  <a:extLst>
                    <a:ext uri="{A12FA001-AC4F-418D-AE19-62706E023703}">
                      <ahyp:hlinkClr xmlns:ahyp="http://schemas.microsoft.com/office/drawing/2018/hyperlinkcolor" val="tx"/>
                    </a:ext>
                  </a:extLst>
                </a:hlinkClick>
              </a:rPr>
              <a:t>Krakenimages.com</a:t>
            </a:r>
            <a:r>
              <a:rPr lang="nb-NO" b="1" i="0" dirty="0">
                <a:solidFill>
                  <a:schemeClr val="bg2">
                    <a:lumMod val="10000"/>
                  </a:schemeClr>
                </a:solidFill>
                <a:effectLst/>
                <a:latin typeface="Roboto" panose="02000000000000000000" pitchFamily="2" charset="0"/>
              </a:rPr>
              <a:t>  /Adobe Stock</a:t>
            </a:r>
            <a:r>
              <a:rPr lang="nb-NO" b="0" i="0" dirty="0">
                <a:solidFill>
                  <a:schemeClr val="bg2">
                    <a:lumMod val="10000"/>
                  </a:schemeClr>
                </a:solidFill>
                <a:effectLst/>
                <a:latin typeface="Roboto" panose="02000000000000000000" pitchFamily="2" charset="0"/>
              </a:rPr>
              <a:t>."</a:t>
            </a:r>
            <a:endParaRPr lang="nb-NO" dirty="0">
              <a:solidFill>
                <a:schemeClr val="bg2">
                  <a:lumMod val="10000"/>
                </a:schemeClr>
              </a:solidFill>
            </a:endParaRPr>
          </a:p>
        </p:txBody>
      </p:sp>
    </p:spTree>
    <p:extLst>
      <p:ext uri="{BB962C8B-B14F-4D97-AF65-F5344CB8AC3E}">
        <p14:creationId xmlns:p14="http://schemas.microsoft.com/office/powerpoint/2010/main" val="3249495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899182" y="1958032"/>
            <a:ext cx="8596668" cy="3880773"/>
          </a:xfrm>
        </p:spPr>
        <p:txBody>
          <a:bodyPr vert="horz" lIns="91440" tIns="45720" rIns="91440" bIns="45720" rtlCol="0" anchor="t">
            <a:norm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nb-NO" sz="17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Toleransevinduet kan variere mye for hver dag. Fysisk og psykisk helse kan påvirke dette, og hvor mye belastninger og stress man opplever.</a:t>
            </a:r>
          </a:p>
          <a:p>
            <a:pPr>
              <a:buClr>
                <a:srgbClr val="90C226"/>
              </a:buClr>
              <a:defRPr/>
            </a:pPr>
            <a:r>
              <a:rPr lang="nb-NO" sz="1700" dirty="0"/>
              <a:t>De gjentatte erfaringene barnet får med å reguleres tilbake i den balanserte delen av toleransevinduet sitt, er med på å utvikle barnets egen evne til god selvregulering</a:t>
            </a:r>
            <a:endParaRPr kumimoji="0" lang="nb-NO" sz="17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r>
              <a:rPr lang="nb-NO" sz="1700" dirty="0">
                <a:solidFill>
                  <a:srgbClr val="C00000"/>
                </a:solidFill>
              </a:rPr>
              <a:t>Barnet kan ikke FORSTÅ seg til å bli regulert </a:t>
            </a:r>
            <a:r>
              <a:rPr lang="nb-NO" sz="1700" dirty="0"/>
              <a:t>- men lærer av erfaring over tid, ved hjelp av voksne. Etter hvert som de blir større er det viktig at de har lært positive mestringsstrategier slik at de kan regulere seg selv på en god måte. </a:t>
            </a:r>
          </a:p>
          <a:p>
            <a:r>
              <a:rPr lang="nb-NO" sz="1700" dirty="0"/>
              <a:t>Barnet lærer også av å se at voksne greier å regulere sine egne følelser på en sunn og god måte</a:t>
            </a:r>
          </a:p>
          <a:p>
            <a:endParaRPr lang="nb-NO" dirty="0"/>
          </a:p>
          <a:p>
            <a:endParaRPr lang="nb-NO" dirty="0"/>
          </a:p>
        </p:txBody>
      </p:sp>
      <p:sp>
        <p:nvSpPr>
          <p:cNvPr id="3" name="Tittel 2"/>
          <p:cNvSpPr>
            <a:spLocks noGrp="1"/>
          </p:cNvSpPr>
          <p:nvPr>
            <p:ph type="title"/>
          </p:nvPr>
        </p:nvSpPr>
        <p:spPr>
          <a:xfrm>
            <a:off x="1175622" y="924385"/>
            <a:ext cx="8596668" cy="715879"/>
          </a:xfrm>
        </p:spPr>
        <p:txBody>
          <a:bodyPr>
            <a:normAutofit/>
          </a:bodyPr>
          <a:lstStyle/>
          <a:p>
            <a:r>
              <a:rPr lang="nb-NO" dirty="0"/>
              <a:t>Toleransevinduet og selvregulering</a:t>
            </a:r>
          </a:p>
        </p:txBody>
      </p:sp>
    </p:spTree>
    <p:extLst>
      <p:ext uri="{BB962C8B-B14F-4D97-AF65-F5344CB8AC3E}">
        <p14:creationId xmlns:p14="http://schemas.microsoft.com/office/powerpoint/2010/main" val="4059392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88306" y="1215303"/>
            <a:ext cx="8596668" cy="1320800"/>
          </a:xfrm>
        </p:spPr>
        <p:txBody>
          <a:bodyPr/>
          <a:lstStyle/>
          <a:p>
            <a:r>
              <a:rPr lang="nb-NO" dirty="0">
                <a:latin typeface="+mn-lt"/>
                <a:cs typeface="Times New Roman" panose="02020603050405020304" pitchFamily="18" charset="0"/>
              </a:rPr>
              <a:t>Forebygge stress</a:t>
            </a:r>
          </a:p>
        </p:txBody>
      </p:sp>
      <p:sp>
        <p:nvSpPr>
          <p:cNvPr id="3" name="Plassholder for innhold 2"/>
          <p:cNvSpPr>
            <a:spLocks noGrp="1"/>
          </p:cNvSpPr>
          <p:nvPr>
            <p:ph idx="1"/>
          </p:nvPr>
        </p:nvSpPr>
        <p:spPr>
          <a:xfrm>
            <a:off x="1014929" y="2035197"/>
            <a:ext cx="8596668" cy="3880773"/>
          </a:xfrm>
        </p:spPr>
        <p:txBody>
          <a:bodyPr vert="horz" lIns="91440" tIns="45720" rIns="91440" bIns="45720" rtlCol="0" anchor="t">
            <a:normAutofit/>
          </a:bodyPr>
          <a:lstStyle/>
          <a:p>
            <a:r>
              <a:rPr lang="nb-NO" dirty="0">
                <a:cs typeface="Times New Roman" panose="02020603050405020304" pitchFamily="18" charset="0"/>
              </a:rPr>
              <a:t>Kartlegge hvilke situasjoner og triggere som er verst i din hverdag, og gjøre bevisste valg for å begrense stressfaktorer</a:t>
            </a:r>
          </a:p>
          <a:p>
            <a:r>
              <a:rPr lang="nb-NO" dirty="0">
                <a:cs typeface="Times New Roman" panose="02020603050405020304" pitchFamily="18" charset="0"/>
              </a:rPr>
              <a:t>Et eksempel kan være å la barna velge klær kvelden før om dette er en kamp hver morgen</a:t>
            </a:r>
          </a:p>
          <a:p>
            <a:r>
              <a:rPr lang="nb-NO" dirty="0">
                <a:cs typeface="Times New Roman" panose="02020603050405020304" pitchFamily="18" charset="0"/>
              </a:rPr>
              <a:t>Hvis du føler deg veldig stresset om morgenen, har du mulighet til å stå opp en stund før barna, for å prioritere egne behov før dagen starter? </a:t>
            </a:r>
          </a:p>
          <a:p>
            <a:r>
              <a:rPr lang="nb-NO" dirty="0">
                <a:cs typeface="Times New Roman" panose="02020603050405020304" pitchFamily="18" charset="0"/>
              </a:rPr>
              <a:t>Kan man velge bort noen kamper, og fokusere på de man føler er viktigst?</a:t>
            </a:r>
          </a:p>
          <a:p>
            <a:r>
              <a:rPr lang="nb-NO" dirty="0">
                <a:cs typeface="Times New Roman" panose="02020603050405020304" pitchFamily="18" charset="0"/>
              </a:rPr>
              <a:t>Velge hva man bruker energi på. Dette gjelder både negativt stress (viktige kamper?) og positive aktiviteter</a:t>
            </a:r>
          </a:p>
          <a:p>
            <a:endParaRPr lang="nb-NO" dirty="0"/>
          </a:p>
        </p:txBody>
      </p:sp>
    </p:spTree>
    <p:extLst>
      <p:ext uri="{BB962C8B-B14F-4D97-AF65-F5344CB8AC3E}">
        <p14:creationId xmlns:p14="http://schemas.microsoft.com/office/powerpoint/2010/main" val="18491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852382-3EF3-C5A2-1CF3-AC6A1E30094D}"/>
              </a:ext>
            </a:extLst>
          </p:cNvPr>
          <p:cNvSpPr>
            <a:spLocks noGrp="1"/>
          </p:cNvSpPr>
          <p:nvPr>
            <p:ph type="title"/>
          </p:nvPr>
        </p:nvSpPr>
        <p:spPr>
          <a:xfrm>
            <a:off x="677334" y="609600"/>
            <a:ext cx="3034054" cy="2160494"/>
          </a:xfrm>
        </p:spPr>
        <p:txBody>
          <a:bodyPr>
            <a:normAutofit fontScale="90000"/>
          </a:bodyPr>
          <a:lstStyle/>
          <a:p>
            <a:r>
              <a:rPr lang="nb-NO" dirty="0"/>
              <a:t>«Stolen»</a:t>
            </a:r>
            <a:br>
              <a:rPr lang="nb-NO" dirty="0"/>
            </a:br>
            <a:r>
              <a:rPr lang="nb-NO" dirty="0"/>
              <a:t> og hyperaktivitet</a:t>
            </a:r>
          </a:p>
        </p:txBody>
      </p:sp>
      <p:pic>
        <p:nvPicPr>
          <p:cNvPr id="4" name="Bilde 3" descr="Et bilde som inneholder stol, møbler, grunn, tre&#10;&#10;Automatisk generert beskrivelse">
            <a:extLst>
              <a:ext uri="{FF2B5EF4-FFF2-40B4-BE49-F238E27FC236}">
                <a16:creationId xmlns:a16="http://schemas.microsoft.com/office/drawing/2014/main" id="{5A5C30DA-3784-A205-C29E-4BCC7D4CD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2751" y="-8459731"/>
            <a:ext cx="4706484" cy="5673928"/>
          </a:xfrm>
          <a:prstGeom prst="rect">
            <a:avLst/>
          </a:prstGeom>
        </p:spPr>
      </p:pic>
    </p:spTree>
    <p:extLst>
      <p:ext uri="{BB962C8B-B14F-4D97-AF65-F5344CB8AC3E}">
        <p14:creationId xmlns:p14="http://schemas.microsoft.com/office/powerpoint/2010/main" val="329714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 name="Group 13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3" name="Straight Connector 13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3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37" name="Isosceles Triangle 13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3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3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4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41" name="Isosceles Triangle 14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42" name="Isosceles Triangle 14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pic>
        <p:nvPicPr>
          <p:cNvPr id="13" name="Plassholder for innhold 12">
            <a:extLst>
              <a:ext uri="{FF2B5EF4-FFF2-40B4-BE49-F238E27FC236}">
                <a16:creationId xmlns:a16="http://schemas.microsoft.com/office/drawing/2014/main" id="{B0A71977-68A5-5634-6886-9F5310AEF71F}"/>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7610" r="30790"/>
          <a:stretch/>
        </p:blipFill>
        <p:spPr>
          <a:xfrm>
            <a:off x="4848666" y="-8632022"/>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11" name="Tittel 10"/>
          <p:cNvSpPr>
            <a:spLocks noGrp="1"/>
          </p:cNvSpPr>
          <p:nvPr>
            <p:ph type="title"/>
          </p:nvPr>
        </p:nvSpPr>
        <p:spPr>
          <a:xfrm>
            <a:off x="677333" y="609600"/>
            <a:ext cx="3851123" cy="1320800"/>
          </a:xfrm>
        </p:spPr>
        <p:txBody>
          <a:bodyPr vert="horz" lIns="91440" tIns="45720" rIns="91440" bIns="45720" rtlCol="0" anchor="t">
            <a:normAutofit/>
          </a:bodyPr>
          <a:lstStyle/>
          <a:p>
            <a:pPr>
              <a:lnSpc>
                <a:spcPct val="90000"/>
              </a:lnSpc>
            </a:pPr>
            <a:r>
              <a:rPr lang="en-US" sz="2800"/>
              <a:t>Hva kan dempe </a:t>
            </a:r>
            <a:r>
              <a:rPr lang="en-US" sz="2800" dirty="0"/>
              <a:t>stress?</a:t>
            </a:r>
            <a:br>
              <a:rPr lang="en-US" sz="2800" dirty="0"/>
            </a:br>
            <a:endParaRPr lang="en-US" sz="2800" dirty="0"/>
          </a:p>
        </p:txBody>
      </p:sp>
      <p:sp>
        <p:nvSpPr>
          <p:cNvPr id="12" name="Plassholder for innhold 11"/>
          <p:cNvSpPr>
            <a:spLocks noGrp="1"/>
          </p:cNvSpPr>
          <p:nvPr>
            <p:ph sz="half" idx="1"/>
          </p:nvPr>
        </p:nvSpPr>
        <p:spPr>
          <a:xfrm>
            <a:off x="485245" y="1649480"/>
            <a:ext cx="3851122" cy="3880773"/>
          </a:xfrm>
        </p:spPr>
        <p:txBody>
          <a:bodyPr vert="horz" lIns="91440" tIns="45720" rIns="91440" bIns="45720" rtlCol="0">
            <a:noAutofit/>
          </a:bodyPr>
          <a:lstStyle/>
          <a:p>
            <a:pPr>
              <a:lnSpc>
                <a:spcPct val="90000"/>
              </a:lnSpc>
            </a:pPr>
            <a:r>
              <a:rPr lang="en-US" sz="1600" dirty="0"/>
              <a:t>Huske på å ta pauser </a:t>
            </a:r>
            <a:r>
              <a:rPr lang="en-US" sz="1600" dirty="0" err="1"/>
              <a:t>i</a:t>
            </a:r>
            <a:r>
              <a:rPr lang="en-US" sz="1600" dirty="0"/>
              <a:t> hverdagsstresset </a:t>
            </a:r>
          </a:p>
          <a:p>
            <a:pPr>
              <a:lnSpc>
                <a:spcPct val="90000"/>
              </a:lnSpc>
            </a:pPr>
            <a:r>
              <a:rPr lang="en-US" sz="1600" dirty="0"/>
              <a:t>Ta pauser </a:t>
            </a:r>
            <a:r>
              <a:rPr lang="en-US" sz="1600" dirty="0" err="1"/>
              <a:t>eller</a:t>
            </a:r>
            <a:r>
              <a:rPr lang="en-US" sz="1600" dirty="0"/>
              <a:t> timeout midt </a:t>
            </a:r>
            <a:r>
              <a:rPr lang="en-US" sz="1600" dirty="0" err="1"/>
              <a:t>i</a:t>
            </a:r>
            <a:r>
              <a:rPr lang="en-US" sz="1600" dirty="0"/>
              <a:t> </a:t>
            </a:r>
            <a:r>
              <a:rPr lang="en-US" sz="1600" dirty="0" err="1"/>
              <a:t>konflikt</a:t>
            </a:r>
            <a:r>
              <a:rPr lang="en-US" sz="1600" dirty="0"/>
              <a:t> om </a:t>
            </a:r>
            <a:r>
              <a:rPr lang="en-US" sz="1600" dirty="0" err="1"/>
              <a:t>dere</a:t>
            </a:r>
            <a:r>
              <a:rPr lang="en-US" sz="1600" dirty="0"/>
              <a:t> ser at </a:t>
            </a:r>
            <a:r>
              <a:rPr lang="en-US" sz="1600" dirty="0" err="1"/>
              <a:t>noen</a:t>
            </a:r>
            <a:r>
              <a:rPr lang="en-US" sz="1600" dirty="0"/>
              <a:t> </a:t>
            </a:r>
            <a:r>
              <a:rPr lang="en-US" sz="1600" dirty="0" err="1"/>
              <a:t>trenger</a:t>
            </a:r>
            <a:r>
              <a:rPr lang="en-US" sz="1600" dirty="0"/>
              <a:t> å </a:t>
            </a:r>
            <a:r>
              <a:rPr lang="en-US" sz="1600" dirty="0" err="1"/>
              <a:t>hente</a:t>
            </a:r>
            <a:r>
              <a:rPr lang="en-US" sz="1600" dirty="0"/>
              <a:t> seg inn</a:t>
            </a:r>
          </a:p>
          <a:p>
            <a:pPr>
              <a:lnSpc>
                <a:spcPct val="90000"/>
              </a:lnSpc>
            </a:pPr>
            <a:r>
              <a:rPr lang="en-US" sz="1600" dirty="0" err="1"/>
              <a:t>Prøve</a:t>
            </a:r>
            <a:r>
              <a:rPr lang="en-US" sz="1600" dirty="0"/>
              <a:t> å </a:t>
            </a:r>
            <a:r>
              <a:rPr lang="en-US" sz="1600" dirty="0" err="1"/>
              <a:t>få</a:t>
            </a:r>
            <a:r>
              <a:rPr lang="en-US" sz="1600" dirty="0"/>
              <a:t> best </a:t>
            </a:r>
            <a:r>
              <a:rPr lang="en-US" sz="1600" dirty="0" err="1"/>
              <a:t>mulig</a:t>
            </a:r>
            <a:r>
              <a:rPr lang="en-US" sz="1600" dirty="0"/>
              <a:t> </a:t>
            </a:r>
            <a:r>
              <a:rPr lang="en-US" sz="1600" dirty="0" err="1"/>
              <a:t>søvnkvalitet</a:t>
            </a:r>
            <a:endParaRPr lang="en-US" sz="1600" dirty="0"/>
          </a:p>
          <a:p>
            <a:pPr>
              <a:lnSpc>
                <a:spcPct val="90000"/>
              </a:lnSpc>
            </a:pPr>
            <a:r>
              <a:rPr lang="en-US" sz="1600" dirty="0" err="1"/>
              <a:t>Trening</a:t>
            </a:r>
            <a:r>
              <a:rPr lang="en-US" sz="1600" dirty="0"/>
              <a:t> </a:t>
            </a:r>
            <a:r>
              <a:rPr lang="en-US" sz="1600" dirty="0" err="1"/>
              <a:t>og</a:t>
            </a:r>
            <a:r>
              <a:rPr lang="en-US" sz="1600" dirty="0"/>
              <a:t> aktivitet, </a:t>
            </a:r>
            <a:r>
              <a:rPr lang="en-US" sz="1600" dirty="0" err="1"/>
              <a:t>gjerne</a:t>
            </a:r>
            <a:r>
              <a:rPr lang="en-US" sz="1600" dirty="0"/>
              <a:t> </a:t>
            </a:r>
            <a:r>
              <a:rPr lang="en-US" sz="1600" dirty="0" err="1"/>
              <a:t>i</a:t>
            </a:r>
            <a:r>
              <a:rPr lang="en-US" sz="1600" dirty="0"/>
              <a:t> frisk </a:t>
            </a:r>
            <a:r>
              <a:rPr lang="en-US" sz="1600" dirty="0" err="1"/>
              <a:t>luft</a:t>
            </a:r>
            <a:r>
              <a:rPr lang="en-US" sz="1600" dirty="0"/>
              <a:t>.</a:t>
            </a:r>
          </a:p>
          <a:p>
            <a:pPr>
              <a:lnSpc>
                <a:spcPct val="90000"/>
              </a:lnSpc>
            </a:pPr>
            <a:r>
              <a:rPr lang="en-US" sz="1600" dirty="0" err="1"/>
              <a:t>Avspenning</a:t>
            </a:r>
            <a:r>
              <a:rPr lang="en-US" sz="1600" dirty="0"/>
              <a:t> </a:t>
            </a:r>
            <a:r>
              <a:rPr lang="en-US" sz="1600" dirty="0" err="1"/>
              <a:t>og</a:t>
            </a:r>
            <a:r>
              <a:rPr lang="en-US" sz="1600" dirty="0"/>
              <a:t> </a:t>
            </a:r>
            <a:r>
              <a:rPr lang="en-US" sz="1600" dirty="0" err="1"/>
              <a:t>meditasjon</a:t>
            </a:r>
            <a:r>
              <a:rPr lang="en-US" sz="1600" dirty="0"/>
              <a:t> - </a:t>
            </a:r>
            <a:r>
              <a:rPr lang="en-US" sz="1600" dirty="0" err="1"/>
              <a:t>Øve</a:t>
            </a:r>
            <a:r>
              <a:rPr lang="en-US" sz="1600" dirty="0"/>
              <a:t> på å </a:t>
            </a:r>
            <a:r>
              <a:rPr lang="en-US" sz="1600" dirty="0" err="1"/>
              <a:t>velge</a:t>
            </a:r>
            <a:r>
              <a:rPr lang="en-US" sz="1600" dirty="0"/>
              <a:t> bort negative tanker, yoga, "</a:t>
            </a:r>
            <a:r>
              <a:rPr lang="en-US" sz="1600" dirty="0" err="1"/>
              <a:t>skru</a:t>
            </a:r>
            <a:r>
              <a:rPr lang="en-US" sz="1600" dirty="0"/>
              <a:t> av </a:t>
            </a:r>
            <a:r>
              <a:rPr lang="en-US" sz="1600" dirty="0" err="1"/>
              <a:t>hodet</a:t>
            </a:r>
            <a:r>
              <a:rPr lang="en-US" sz="1600" dirty="0"/>
              <a:t>"</a:t>
            </a:r>
          </a:p>
          <a:p>
            <a:pPr>
              <a:lnSpc>
                <a:spcPct val="90000"/>
              </a:lnSpc>
            </a:pPr>
            <a:r>
              <a:rPr lang="en-US" sz="1600" dirty="0"/>
              <a:t>Snakke med </a:t>
            </a:r>
            <a:r>
              <a:rPr lang="en-US" sz="1600" dirty="0" err="1"/>
              <a:t>andre</a:t>
            </a:r>
            <a:r>
              <a:rPr lang="en-US" sz="1600" dirty="0"/>
              <a:t> om </a:t>
            </a:r>
            <a:r>
              <a:rPr lang="en-US" sz="1600" dirty="0" err="1"/>
              <a:t>hvordan</a:t>
            </a:r>
            <a:r>
              <a:rPr lang="en-US" sz="1600" dirty="0"/>
              <a:t> man </a:t>
            </a:r>
            <a:r>
              <a:rPr lang="en-US" sz="1600" dirty="0" err="1"/>
              <a:t>har</a:t>
            </a:r>
            <a:r>
              <a:rPr lang="en-US" sz="1600" dirty="0"/>
              <a:t> det</a:t>
            </a:r>
          </a:p>
          <a:p>
            <a:pPr>
              <a:lnSpc>
                <a:spcPct val="90000"/>
              </a:lnSpc>
            </a:pPr>
            <a:r>
              <a:rPr lang="en-US" sz="1600" dirty="0"/>
              <a:t>Å </a:t>
            </a:r>
            <a:r>
              <a:rPr lang="en-US" sz="1600" dirty="0" err="1"/>
              <a:t>få</a:t>
            </a:r>
            <a:r>
              <a:rPr lang="en-US" sz="1600" dirty="0"/>
              <a:t> forståelse </a:t>
            </a:r>
            <a:r>
              <a:rPr lang="en-US" sz="1600" dirty="0" err="1"/>
              <a:t>når</a:t>
            </a:r>
            <a:r>
              <a:rPr lang="en-US" sz="1600" dirty="0"/>
              <a:t> </a:t>
            </a:r>
            <a:r>
              <a:rPr lang="en-US" sz="1600" dirty="0" err="1"/>
              <a:t>en</a:t>
            </a:r>
            <a:r>
              <a:rPr lang="en-US" sz="1600" dirty="0"/>
              <a:t> situasjon </a:t>
            </a:r>
            <a:r>
              <a:rPr lang="en-US" sz="1600" dirty="0" err="1"/>
              <a:t>føles</a:t>
            </a:r>
            <a:r>
              <a:rPr lang="en-US" sz="1600" dirty="0"/>
              <a:t> vanskelig</a:t>
            </a:r>
          </a:p>
        </p:txBody>
      </p:sp>
      <p:cxnSp>
        <p:nvCxnSpPr>
          <p:cNvPr id="149" name="Straight Connector 14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6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 name="TekstSylinder 1">
            <a:extLst>
              <a:ext uri="{FF2B5EF4-FFF2-40B4-BE49-F238E27FC236}">
                <a16:creationId xmlns:a16="http://schemas.microsoft.com/office/drawing/2014/main" id="{E87135EC-4D16-3FCD-E1B6-03182C80FA63}"/>
              </a:ext>
            </a:extLst>
          </p:cNvPr>
          <p:cNvSpPr txBox="1"/>
          <p:nvPr/>
        </p:nvSpPr>
        <p:spPr>
          <a:xfrm>
            <a:off x="9308358" y="6467455"/>
            <a:ext cx="3736689" cy="307777"/>
          </a:xfrm>
          <a:prstGeom prst="rect">
            <a:avLst/>
          </a:prstGeom>
          <a:noFill/>
        </p:spPr>
        <p:txBody>
          <a:bodyPr wrap="square" rtlCol="0">
            <a:spAutoFit/>
          </a:bodyPr>
          <a:lstStyle/>
          <a:p>
            <a:r>
              <a:rPr lang="nb-NO" sz="1400" b="0" i="0" dirty="0">
                <a:effectLst/>
                <a:latin typeface="Roboto" panose="02000000000000000000" pitchFamily="2" charset="0"/>
              </a:rPr>
              <a:t>"</a:t>
            </a:r>
            <a:r>
              <a:rPr lang="nb-NO" sz="1400" b="1" i="0" dirty="0">
                <a:effectLst/>
                <a:latin typeface="Roboto" panose="02000000000000000000" pitchFamily="2" charset="0"/>
              </a:rPr>
              <a:t>© </a:t>
            </a:r>
            <a:r>
              <a:rPr lang="nb-NO" sz="1400" b="1" i="0" dirty="0">
                <a:effectLst/>
                <a:latin typeface="adobe-clean"/>
              </a:rPr>
              <a:t>davi</a:t>
            </a:r>
            <a:r>
              <a:rPr lang="nb-NO" sz="1400" b="1" dirty="0">
                <a:latin typeface="adobe-clean"/>
              </a:rPr>
              <a:t>t85</a:t>
            </a:r>
            <a:r>
              <a:rPr lang="nb-NO" sz="1400" b="1" i="0" dirty="0">
                <a:effectLst/>
                <a:latin typeface="Roboto" panose="02000000000000000000" pitchFamily="2" charset="0"/>
              </a:rPr>
              <a:t> /Adobe Stock</a:t>
            </a:r>
            <a:r>
              <a:rPr lang="nb-NO" sz="1400" b="0" i="0" dirty="0">
                <a:effectLst/>
                <a:latin typeface="Roboto" panose="02000000000000000000" pitchFamily="2" charset="0"/>
              </a:rPr>
              <a:t>."</a:t>
            </a:r>
            <a:endParaRPr lang="nb-NO" sz="1400" dirty="0"/>
          </a:p>
        </p:txBody>
      </p:sp>
    </p:spTree>
    <p:extLst>
      <p:ext uri="{BB962C8B-B14F-4D97-AF65-F5344CB8AC3E}">
        <p14:creationId xmlns:p14="http://schemas.microsoft.com/office/powerpoint/2010/main" val="1427679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95339" y="1633780"/>
            <a:ext cx="9155468" cy="3956973"/>
          </a:xfrm>
        </p:spPr>
        <p:txBody>
          <a:bodyPr vert="horz" lIns="91440" tIns="45720" rIns="91440" bIns="45720" rtlCol="0" anchor="t">
            <a:normAutofit/>
          </a:bodyPr>
          <a:lstStyle/>
          <a:p>
            <a:r>
              <a:rPr lang="nb-NO" dirty="0">
                <a:solidFill>
                  <a:srgbClr val="000000"/>
                </a:solidFill>
                <a:ea typeface="Calibri" panose="020F0502020204030204" pitchFamily="34" charset="0"/>
                <a:cs typeface="Calibri" panose="020F0502020204030204" pitchFamily="34" charset="0"/>
              </a:rPr>
              <a:t>Gjøre ting som gjør en glad, fylle på kontoen med positivitet</a:t>
            </a:r>
            <a:endParaRPr lang="nb-NO" dirty="0">
              <a:ea typeface="Calibri" panose="020F0502020204030204" pitchFamily="34" charset="0"/>
              <a:cs typeface="Calibri" panose="020F0502020204030204" pitchFamily="34" charset="0"/>
            </a:endParaRPr>
          </a:p>
          <a:p>
            <a:r>
              <a:rPr lang="nb-NO" dirty="0">
                <a:solidFill>
                  <a:srgbClr val="000000"/>
                </a:solidFill>
                <a:ea typeface="Calibri" panose="020F0502020204030204" pitchFamily="34" charset="0"/>
                <a:cs typeface="Calibri"/>
              </a:rPr>
              <a:t>Si nei til tidstyver og prioritere energien der den er viktigst, selv om dette kan være å kutte ut f.eks. fritidsaktivitet eller besøk hos bestemor innimellom</a:t>
            </a:r>
            <a:endParaRPr lang="nb-NO" dirty="0">
              <a:ea typeface="Calibri" panose="020F0502020204030204" pitchFamily="34" charset="0"/>
              <a:cs typeface="Calibri"/>
            </a:endParaRPr>
          </a:p>
          <a:p>
            <a:r>
              <a:rPr lang="nb-NO" dirty="0">
                <a:solidFill>
                  <a:srgbClr val="000000"/>
                </a:solidFill>
                <a:ea typeface="Calibri" panose="020F0502020204030204" pitchFamily="34" charset="0"/>
                <a:cs typeface="Calibri"/>
              </a:rPr>
              <a:t> Konsentrere seg om det man kan prøve å endre, og godta det man ikke kan gjøre noe med </a:t>
            </a:r>
            <a:endParaRPr lang="nb-NO" dirty="0">
              <a:ea typeface="Calibri" panose="020F0502020204030204" pitchFamily="34" charset="0"/>
              <a:cs typeface="Calibri"/>
            </a:endParaRPr>
          </a:p>
          <a:p>
            <a:r>
              <a:rPr lang="nb-NO" dirty="0">
                <a:solidFill>
                  <a:srgbClr val="000000"/>
                </a:solidFill>
                <a:ea typeface="Calibri" panose="020F0502020204030204" pitchFamily="34" charset="0"/>
                <a:cs typeface="Calibri"/>
              </a:rPr>
              <a:t> Begrense stimuli – f.eks. loops og flares, dempe lys eller visuelt "støy" som tv.</a:t>
            </a:r>
            <a:endParaRPr lang="nb-NO" dirty="0">
              <a:ea typeface="Calibri" panose="020F0502020204030204" pitchFamily="34" charset="0"/>
              <a:cs typeface="Calibri"/>
            </a:endParaRPr>
          </a:p>
          <a:p>
            <a:r>
              <a:rPr lang="nb-NO" dirty="0">
                <a:solidFill>
                  <a:srgbClr val="000000"/>
                </a:solidFill>
                <a:ea typeface="Calibri" panose="020F0502020204030204" pitchFamily="34" charset="0"/>
                <a:cs typeface="Calibri"/>
              </a:rPr>
              <a:t>Tilføre stimuli for å stoppe tankekjør eller uro –  lydbok eller musikk (NLB har gratis medlemskap ved ADHD – app for voksne og en egen kjempefin app for barn, søk på nlb.no)</a:t>
            </a:r>
            <a:endParaRPr lang="nb-NO" dirty="0">
              <a:solidFill>
                <a:srgbClr val="000000"/>
              </a:solidFill>
              <a:ea typeface="Calibri" panose="020F0502020204030204" pitchFamily="34" charset="0"/>
              <a:cs typeface="Calibri" panose="020F0502020204030204" pitchFamily="34" charset="0"/>
            </a:endParaRPr>
          </a:p>
          <a:p>
            <a:r>
              <a:rPr lang="nb-NO" dirty="0">
                <a:solidFill>
                  <a:srgbClr val="000000"/>
                </a:solidFill>
                <a:ea typeface="Calibri" panose="020F0502020204030204" pitchFamily="34" charset="0"/>
                <a:cs typeface="Calibri"/>
              </a:rPr>
              <a:t>Fidget Toys</a:t>
            </a:r>
          </a:p>
          <a:p>
            <a:r>
              <a:rPr lang="nb-NO" dirty="0">
                <a:ea typeface="Calibri" panose="020F0502020204030204" pitchFamily="34" charset="0"/>
                <a:cs typeface="Calibri"/>
              </a:rPr>
              <a:t>Jevnt blodsukker og et godt kosthold</a:t>
            </a:r>
            <a:endParaRPr lang="nb-NO" dirty="0">
              <a:ea typeface="Calibri" panose="020F0502020204030204" pitchFamily="34" charset="0"/>
              <a:cs typeface="Calibri" panose="020F0502020204030204" pitchFamily="34" charset="0"/>
            </a:endParaRPr>
          </a:p>
          <a:p>
            <a:pPr marL="0" indent="0">
              <a:buNone/>
            </a:pPr>
            <a:endParaRPr lang="nb-NO" dirty="0">
              <a:latin typeface="Calibri" panose="020F0502020204030204" pitchFamily="34" charset="0"/>
              <a:ea typeface="Calibri" panose="020F0502020204030204" pitchFamily="34" charset="0"/>
              <a:cs typeface="Calibri" panose="020F0502020204030204" pitchFamily="34" charset="0"/>
            </a:endParaRPr>
          </a:p>
          <a:p>
            <a:endParaRPr lang="nb-NO" dirty="0"/>
          </a:p>
        </p:txBody>
      </p:sp>
    </p:spTree>
    <p:extLst>
      <p:ext uri="{BB962C8B-B14F-4D97-AF65-F5344CB8AC3E}">
        <p14:creationId xmlns:p14="http://schemas.microsoft.com/office/powerpoint/2010/main" val="4019695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9" name="Isosceles Triangle 18">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0"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1"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2"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3" name="Isosceles Triangle 22">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4" name="Isosceles Triangle 23">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pic>
        <p:nvPicPr>
          <p:cNvPr id="7" name="Plassholder for innhold 6">
            <a:extLst>
              <a:ext uri="{FF2B5EF4-FFF2-40B4-BE49-F238E27FC236}">
                <a16:creationId xmlns:a16="http://schemas.microsoft.com/office/drawing/2014/main" id="{9F3EC906-03C8-3F6A-DDA9-01C29C283797}"/>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0601" t="390" r="-905" b="652"/>
          <a:stretch/>
        </p:blipFill>
        <p:spPr>
          <a:xfrm>
            <a:off x="3944654" y="-6194522"/>
            <a:ext cx="4551305" cy="3420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tel 1"/>
          <p:cNvSpPr>
            <a:spLocks noGrp="1"/>
          </p:cNvSpPr>
          <p:nvPr>
            <p:ph type="title"/>
          </p:nvPr>
        </p:nvSpPr>
        <p:spPr>
          <a:xfrm>
            <a:off x="4199590" y="1021027"/>
            <a:ext cx="5114776" cy="1320800"/>
          </a:xfrm>
        </p:spPr>
        <p:txBody>
          <a:bodyPr vert="horz" lIns="91440" tIns="45720" rIns="91440" bIns="45720" rtlCol="0" anchor="t">
            <a:normAutofit/>
          </a:bodyPr>
          <a:lstStyle/>
          <a:p>
            <a:r>
              <a:rPr lang="en-US" dirty="0"/>
              <a:t>FIDGET TOYS</a:t>
            </a:r>
            <a:br>
              <a:rPr lang="en-US" dirty="0"/>
            </a:br>
            <a:endParaRPr lang="en-US" dirty="0"/>
          </a:p>
        </p:txBody>
      </p:sp>
      <p:pic>
        <p:nvPicPr>
          <p:cNvPr id="9" name="Plassholder for innhold 8"/>
          <p:cNvPicPr>
            <a:picLocks noGrp="1" noChangeAspect="1"/>
          </p:cNvPicPr>
          <p:nvPr>
            <p:ph sz="half" idx="1"/>
          </p:nvPr>
        </p:nvPicPr>
        <p:blipFill rotWithShape="1">
          <a:blip r:embed="rId3"/>
          <a:srcRect t="15363" r="4" b="11462"/>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26" name="Straight Connector 25">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 name="TekstSylinder 2">
            <a:extLst>
              <a:ext uri="{FF2B5EF4-FFF2-40B4-BE49-F238E27FC236}">
                <a16:creationId xmlns:a16="http://schemas.microsoft.com/office/drawing/2014/main" id="{F0C55123-56C6-1A8F-3296-65A36A03E394}"/>
              </a:ext>
            </a:extLst>
          </p:cNvPr>
          <p:cNvSpPr txBox="1"/>
          <p:nvPr/>
        </p:nvSpPr>
        <p:spPr>
          <a:xfrm>
            <a:off x="4159224" y="2160589"/>
            <a:ext cx="5441043" cy="461612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Bef>
                <a:spcPts val="1000"/>
              </a:spcBef>
              <a:buClr>
                <a:schemeClr val="accent1"/>
              </a:buClr>
              <a:buSzPct val="80000"/>
              <a:buFont typeface="Wingdings 3" charset="2"/>
              <a:buChar char=""/>
            </a:pPr>
            <a:r>
              <a:rPr lang="en-US" sz="2000" dirty="0">
                <a:solidFill>
                  <a:schemeClr val="tx1">
                    <a:lumMod val="75000"/>
                    <a:lumOff val="25000"/>
                  </a:schemeClr>
                </a:solidFill>
              </a:rPr>
              <a:t>Disse </a:t>
            </a:r>
            <a:r>
              <a:rPr lang="en-US" sz="2000" dirty="0" err="1">
                <a:solidFill>
                  <a:schemeClr val="tx1">
                    <a:lumMod val="75000"/>
                    <a:lumOff val="25000"/>
                  </a:schemeClr>
                </a:solidFill>
              </a:rPr>
              <a:t>kan</a:t>
            </a:r>
            <a:r>
              <a:rPr lang="en-US" sz="2000" dirty="0">
                <a:solidFill>
                  <a:schemeClr val="tx1">
                    <a:lumMod val="75000"/>
                    <a:lumOff val="25000"/>
                  </a:schemeClr>
                </a:solidFill>
              </a:rPr>
              <a:t> </a:t>
            </a:r>
            <a:r>
              <a:rPr lang="en-US" sz="2000" dirty="0" err="1">
                <a:solidFill>
                  <a:schemeClr val="tx1">
                    <a:lumMod val="75000"/>
                    <a:lumOff val="25000"/>
                  </a:schemeClr>
                </a:solidFill>
              </a:rPr>
              <a:t>være</a:t>
            </a:r>
            <a:r>
              <a:rPr lang="en-US" sz="2000" dirty="0">
                <a:solidFill>
                  <a:schemeClr val="tx1">
                    <a:lumMod val="75000"/>
                    <a:lumOff val="25000"/>
                  </a:schemeClr>
                </a:solidFill>
              </a:rPr>
              <a:t> </a:t>
            </a:r>
            <a:r>
              <a:rPr lang="en-US" sz="2000" dirty="0" err="1">
                <a:solidFill>
                  <a:schemeClr val="tx1">
                    <a:lumMod val="75000"/>
                    <a:lumOff val="25000"/>
                  </a:schemeClr>
                </a:solidFill>
              </a:rPr>
              <a:t>fantastiske</a:t>
            </a:r>
            <a:r>
              <a:rPr lang="en-US" sz="2000" dirty="0">
                <a:solidFill>
                  <a:schemeClr val="tx1">
                    <a:lumMod val="75000"/>
                    <a:lumOff val="25000"/>
                  </a:schemeClr>
                </a:solidFill>
              </a:rPr>
              <a:t> for </a:t>
            </a:r>
            <a:r>
              <a:rPr lang="en-US" sz="2000" dirty="0" err="1">
                <a:solidFill>
                  <a:schemeClr val="tx1">
                    <a:lumMod val="75000"/>
                    <a:lumOff val="25000"/>
                  </a:schemeClr>
                </a:solidFill>
              </a:rPr>
              <a:t>både</a:t>
            </a:r>
            <a:r>
              <a:rPr lang="en-US" sz="2000" dirty="0">
                <a:solidFill>
                  <a:schemeClr val="tx1">
                    <a:lumMod val="75000"/>
                    <a:lumOff val="25000"/>
                  </a:schemeClr>
                </a:solidFill>
              </a:rPr>
              <a:t> </a:t>
            </a:r>
            <a:r>
              <a:rPr lang="en-US" sz="2000" dirty="0" err="1">
                <a:solidFill>
                  <a:schemeClr val="tx1">
                    <a:lumMod val="75000"/>
                    <a:lumOff val="25000"/>
                  </a:schemeClr>
                </a:solidFill>
              </a:rPr>
              <a:t>liten</a:t>
            </a:r>
            <a:r>
              <a:rPr lang="en-US" sz="2000" dirty="0">
                <a:solidFill>
                  <a:schemeClr val="tx1">
                    <a:lumMod val="75000"/>
                    <a:lumOff val="25000"/>
                  </a:schemeClr>
                </a:solidFill>
              </a:rPr>
              <a:t> </a:t>
            </a:r>
            <a:r>
              <a:rPr lang="en-US" sz="2000" dirty="0" err="1">
                <a:solidFill>
                  <a:schemeClr val="tx1">
                    <a:lumMod val="75000"/>
                    <a:lumOff val="25000"/>
                  </a:schemeClr>
                </a:solidFill>
              </a:rPr>
              <a:t>og</a:t>
            </a:r>
            <a:r>
              <a:rPr lang="en-US" sz="2000" dirty="0">
                <a:solidFill>
                  <a:schemeClr val="tx1">
                    <a:lumMod val="75000"/>
                    <a:lumOff val="25000"/>
                  </a:schemeClr>
                </a:solidFill>
              </a:rPr>
              <a:t> </a:t>
            </a:r>
            <a:r>
              <a:rPr lang="en-US" sz="2000" dirty="0" err="1">
                <a:solidFill>
                  <a:schemeClr val="tx1">
                    <a:lumMod val="75000"/>
                    <a:lumOff val="25000"/>
                  </a:schemeClr>
                </a:solidFill>
              </a:rPr>
              <a:t>stor</a:t>
            </a:r>
            <a:r>
              <a:rPr lang="en-US" sz="2000" dirty="0">
                <a:solidFill>
                  <a:schemeClr val="tx1">
                    <a:lumMod val="75000"/>
                    <a:lumOff val="25000"/>
                  </a:schemeClr>
                </a:solidFill>
              </a:rPr>
              <a:t>, </a:t>
            </a:r>
            <a:r>
              <a:rPr lang="en-US" sz="2000" dirty="0" err="1">
                <a:solidFill>
                  <a:schemeClr val="tx1">
                    <a:lumMod val="75000"/>
                    <a:lumOff val="25000"/>
                  </a:schemeClr>
                </a:solidFill>
              </a:rPr>
              <a:t>og</a:t>
            </a:r>
            <a:r>
              <a:rPr lang="en-US" sz="2000" dirty="0">
                <a:solidFill>
                  <a:schemeClr val="tx1">
                    <a:lumMod val="75000"/>
                    <a:lumOff val="25000"/>
                  </a:schemeClr>
                </a:solidFill>
              </a:rPr>
              <a:t> </a:t>
            </a:r>
            <a:r>
              <a:rPr lang="en-US" sz="2000" dirty="0" err="1">
                <a:solidFill>
                  <a:schemeClr val="tx1">
                    <a:lumMod val="75000"/>
                    <a:lumOff val="25000"/>
                  </a:schemeClr>
                </a:solidFill>
              </a:rPr>
              <a:t>hjemme</a:t>
            </a:r>
            <a:r>
              <a:rPr lang="en-US" sz="2000" dirty="0">
                <a:solidFill>
                  <a:schemeClr val="tx1">
                    <a:lumMod val="75000"/>
                    <a:lumOff val="25000"/>
                  </a:schemeClr>
                </a:solidFill>
              </a:rPr>
              <a:t> hos </a:t>
            </a:r>
            <a:r>
              <a:rPr lang="en-US" sz="2000" dirty="0" err="1">
                <a:solidFill>
                  <a:schemeClr val="tx1">
                    <a:lumMod val="75000"/>
                    <a:lumOff val="25000"/>
                  </a:schemeClr>
                </a:solidFill>
              </a:rPr>
              <a:t>oss</a:t>
            </a:r>
            <a:r>
              <a:rPr lang="en-US" sz="2000" dirty="0">
                <a:solidFill>
                  <a:schemeClr val="tx1">
                    <a:lumMod val="75000"/>
                    <a:lumOff val="25000"/>
                  </a:schemeClr>
                </a:solidFill>
              </a:rPr>
              <a:t> er </a:t>
            </a:r>
            <a:r>
              <a:rPr lang="en-US" sz="2000" dirty="0" err="1">
                <a:solidFill>
                  <a:schemeClr val="tx1">
                    <a:lumMod val="75000"/>
                    <a:lumOff val="25000"/>
                  </a:schemeClr>
                </a:solidFill>
              </a:rPr>
              <a:t>skålen</a:t>
            </a:r>
            <a:r>
              <a:rPr lang="en-US" sz="2000" dirty="0">
                <a:solidFill>
                  <a:schemeClr val="tx1">
                    <a:lumMod val="75000"/>
                    <a:lumOff val="25000"/>
                  </a:schemeClr>
                </a:solidFill>
              </a:rPr>
              <a:t> med </a:t>
            </a:r>
            <a:r>
              <a:rPr lang="en-US" sz="2000" dirty="0" err="1">
                <a:solidFill>
                  <a:schemeClr val="tx1">
                    <a:lumMod val="75000"/>
                    <a:lumOff val="25000"/>
                  </a:schemeClr>
                </a:solidFill>
              </a:rPr>
              <a:t>spennende</a:t>
            </a:r>
            <a:r>
              <a:rPr lang="en-US" sz="2000" dirty="0">
                <a:solidFill>
                  <a:schemeClr val="tx1">
                    <a:lumMod val="75000"/>
                    <a:lumOff val="25000"/>
                  </a:schemeClr>
                </a:solidFill>
              </a:rPr>
              <a:t> fidgets like </a:t>
            </a:r>
            <a:r>
              <a:rPr lang="en-US" sz="2000" dirty="0" err="1">
                <a:solidFill>
                  <a:schemeClr val="tx1">
                    <a:lumMod val="75000"/>
                    <a:lumOff val="25000"/>
                  </a:schemeClr>
                </a:solidFill>
              </a:rPr>
              <a:t>godt</a:t>
            </a:r>
            <a:r>
              <a:rPr lang="en-US" sz="2000" dirty="0">
                <a:solidFill>
                  <a:schemeClr val="tx1">
                    <a:lumMod val="75000"/>
                    <a:lumOff val="25000"/>
                  </a:schemeClr>
                </a:solidFill>
              </a:rPr>
              <a:t> </a:t>
            </a:r>
            <a:r>
              <a:rPr lang="en-US" sz="2000" dirty="0" err="1">
                <a:solidFill>
                  <a:schemeClr val="tx1">
                    <a:lumMod val="75000"/>
                    <a:lumOff val="25000"/>
                  </a:schemeClr>
                </a:solidFill>
              </a:rPr>
              <a:t>brukt</a:t>
            </a:r>
            <a:r>
              <a:rPr lang="en-US" sz="2000" dirty="0">
                <a:solidFill>
                  <a:schemeClr val="tx1">
                    <a:lumMod val="75000"/>
                    <a:lumOff val="25000"/>
                  </a:schemeClr>
                </a:solidFill>
              </a:rPr>
              <a:t> av </a:t>
            </a:r>
            <a:r>
              <a:rPr lang="en-US" sz="2000" dirty="0" err="1">
                <a:solidFill>
                  <a:schemeClr val="tx1">
                    <a:lumMod val="75000"/>
                    <a:lumOff val="25000"/>
                  </a:schemeClr>
                </a:solidFill>
              </a:rPr>
              <a:t>voksne</a:t>
            </a:r>
            <a:r>
              <a:rPr lang="en-US" sz="2000" dirty="0">
                <a:solidFill>
                  <a:schemeClr val="tx1">
                    <a:lumMod val="75000"/>
                    <a:lumOff val="25000"/>
                  </a:schemeClr>
                </a:solidFill>
              </a:rPr>
              <a:t> </a:t>
            </a:r>
            <a:r>
              <a:rPr lang="en-US" sz="2000" dirty="0" err="1">
                <a:solidFill>
                  <a:schemeClr val="tx1">
                    <a:lumMod val="75000"/>
                    <a:lumOff val="25000"/>
                  </a:schemeClr>
                </a:solidFill>
              </a:rPr>
              <a:t>som</a:t>
            </a:r>
            <a:r>
              <a:rPr lang="en-US" sz="2000" dirty="0">
                <a:solidFill>
                  <a:schemeClr val="tx1">
                    <a:lumMod val="75000"/>
                    <a:lumOff val="25000"/>
                  </a:schemeClr>
                </a:solidFill>
              </a:rPr>
              <a:t> </a:t>
            </a:r>
            <a:r>
              <a:rPr lang="en-US" sz="2000" dirty="0" err="1">
                <a:solidFill>
                  <a:schemeClr val="tx1">
                    <a:lumMod val="75000"/>
                    <a:lumOff val="25000"/>
                  </a:schemeClr>
                </a:solidFill>
              </a:rPr>
              <a:t>barna</a:t>
            </a:r>
            <a:r>
              <a:rPr lang="en-US" sz="2000" dirty="0">
                <a:solidFill>
                  <a:schemeClr val="tx1">
                    <a:lumMod val="75000"/>
                    <a:lumOff val="25000"/>
                  </a:schemeClr>
                </a:solidFill>
              </a:rPr>
              <a:t>. Denne er fast </a:t>
            </a:r>
            <a:r>
              <a:rPr lang="en-US" sz="2000" dirty="0" err="1">
                <a:solidFill>
                  <a:schemeClr val="tx1">
                    <a:lumMod val="75000"/>
                    <a:lumOff val="25000"/>
                  </a:schemeClr>
                </a:solidFill>
              </a:rPr>
              <a:t>inventar</a:t>
            </a:r>
            <a:r>
              <a:rPr lang="en-US" sz="2000" dirty="0">
                <a:solidFill>
                  <a:schemeClr val="tx1">
                    <a:lumMod val="75000"/>
                    <a:lumOff val="25000"/>
                  </a:schemeClr>
                </a:solidFill>
              </a:rPr>
              <a:t> på </a:t>
            </a:r>
            <a:r>
              <a:rPr lang="en-US" sz="2000" dirty="0" err="1">
                <a:solidFill>
                  <a:schemeClr val="tx1">
                    <a:lumMod val="75000"/>
                    <a:lumOff val="25000"/>
                  </a:schemeClr>
                </a:solidFill>
              </a:rPr>
              <a:t>bordet</a:t>
            </a:r>
            <a:r>
              <a:rPr lang="en-US" sz="2000" dirty="0">
                <a:solidFill>
                  <a:schemeClr val="tx1">
                    <a:lumMod val="75000"/>
                    <a:lumOff val="25000"/>
                  </a:schemeClr>
                </a:solidFill>
              </a:rPr>
              <a:t>, </a:t>
            </a:r>
            <a:r>
              <a:rPr lang="en-US" sz="2000" dirty="0" err="1">
                <a:solidFill>
                  <a:schemeClr val="tx1">
                    <a:lumMod val="75000"/>
                    <a:lumOff val="25000"/>
                  </a:schemeClr>
                </a:solidFill>
              </a:rPr>
              <a:t>godt</a:t>
            </a:r>
            <a:r>
              <a:rPr lang="en-US" sz="2000" dirty="0">
                <a:solidFill>
                  <a:schemeClr val="tx1">
                    <a:lumMod val="75000"/>
                    <a:lumOff val="25000"/>
                  </a:schemeClr>
                </a:solidFill>
              </a:rPr>
              <a:t> </a:t>
            </a:r>
            <a:r>
              <a:rPr lang="en-US" sz="2000" dirty="0" err="1">
                <a:solidFill>
                  <a:schemeClr val="tx1">
                    <a:lumMod val="75000"/>
                    <a:lumOff val="25000"/>
                  </a:schemeClr>
                </a:solidFill>
              </a:rPr>
              <a:t>synlig</a:t>
            </a:r>
            <a:r>
              <a:rPr lang="en-US" sz="2000" dirty="0">
                <a:solidFill>
                  <a:schemeClr val="tx1">
                    <a:lumMod val="75000"/>
                    <a:lumOff val="25000"/>
                  </a:schemeClr>
                </a:solidFill>
              </a:rPr>
              <a:t> </a:t>
            </a:r>
            <a:r>
              <a:rPr lang="en-US" sz="2000" dirty="0" err="1">
                <a:solidFill>
                  <a:schemeClr val="tx1">
                    <a:lumMod val="75000"/>
                    <a:lumOff val="25000"/>
                  </a:schemeClr>
                </a:solidFill>
              </a:rPr>
              <a:t>og</a:t>
            </a:r>
            <a:r>
              <a:rPr lang="en-US" sz="2000" dirty="0">
                <a:solidFill>
                  <a:schemeClr val="tx1">
                    <a:lumMod val="75000"/>
                    <a:lumOff val="25000"/>
                  </a:schemeClr>
                </a:solidFill>
              </a:rPr>
              <a:t> </a:t>
            </a:r>
            <a:r>
              <a:rPr lang="en-US" sz="2000" dirty="0" err="1">
                <a:solidFill>
                  <a:schemeClr val="tx1">
                    <a:lumMod val="75000"/>
                    <a:lumOff val="25000"/>
                  </a:schemeClr>
                </a:solidFill>
              </a:rPr>
              <a:t>tilgengelig</a:t>
            </a:r>
            <a:r>
              <a:rPr lang="en-US" sz="2000" dirty="0">
                <a:solidFill>
                  <a:schemeClr val="tx1">
                    <a:lumMod val="75000"/>
                    <a:lumOff val="25000"/>
                  </a:schemeClr>
                </a:solidFill>
              </a:rPr>
              <a:t> for alle.</a:t>
            </a:r>
          </a:p>
        </p:txBody>
      </p:sp>
      <p:sp>
        <p:nvSpPr>
          <p:cNvPr id="4" name="TekstSylinder 3">
            <a:extLst>
              <a:ext uri="{FF2B5EF4-FFF2-40B4-BE49-F238E27FC236}">
                <a16:creationId xmlns:a16="http://schemas.microsoft.com/office/drawing/2014/main" id="{44510499-1287-595A-2CD5-6F8B0DACC950}"/>
              </a:ext>
            </a:extLst>
          </p:cNvPr>
          <p:cNvSpPr txBox="1"/>
          <p:nvPr/>
        </p:nvSpPr>
        <p:spPr>
          <a:xfrm>
            <a:off x="92144" y="3094024"/>
            <a:ext cx="4807481" cy="307777"/>
          </a:xfrm>
          <a:prstGeom prst="rect">
            <a:avLst/>
          </a:prstGeom>
          <a:noFill/>
        </p:spPr>
        <p:txBody>
          <a:bodyPr wrap="square" rtlCol="0">
            <a:spAutoFit/>
          </a:bodyPr>
          <a:lstStyle/>
          <a:p>
            <a:r>
              <a:rPr lang="nb-NO" sz="1400" b="0" i="0" dirty="0">
                <a:solidFill>
                  <a:schemeClr val="bg1"/>
                </a:solidFill>
                <a:effectLst/>
                <a:latin typeface="Roboto" panose="02000000000000000000" pitchFamily="2" charset="0"/>
              </a:rPr>
              <a:t>"</a:t>
            </a:r>
            <a:r>
              <a:rPr lang="nb-NO" sz="1400" b="1" i="0" dirty="0">
                <a:solidFill>
                  <a:schemeClr val="bg1"/>
                </a:solidFill>
                <a:effectLst/>
                <a:latin typeface="Roboto" panose="02000000000000000000" pitchFamily="2" charset="0"/>
              </a:rPr>
              <a:t>©  </a:t>
            </a:r>
            <a:r>
              <a:rPr lang="nb-NO" sz="1400" b="0" i="0" u="none" strike="noStrike" dirty="0" err="1">
                <a:solidFill>
                  <a:schemeClr val="bg1"/>
                </a:solidFill>
                <a:effectLst/>
                <a:latin typeface="adobe-clean"/>
                <a:hlinkClick r:id="rId4">
                  <a:extLst>
                    <a:ext uri="{A12FA001-AC4F-418D-AE19-62706E023703}">
                      <ahyp:hlinkClr xmlns:ahyp="http://schemas.microsoft.com/office/drawing/2018/hyperlinkcolor" val="tx"/>
                    </a:ext>
                  </a:extLst>
                </a:hlinkClick>
              </a:rPr>
              <a:t>galitskaya</a:t>
            </a:r>
            <a:r>
              <a:rPr lang="nb-NO" sz="1400" b="1" i="0" dirty="0">
                <a:solidFill>
                  <a:schemeClr val="bg1"/>
                </a:solidFill>
                <a:effectLst/>
                <a:latin typeface="Roboto" panose="02000000000000000000" pitchFamily="2" charset="0"/>
              </a:rPr>
              <a:t> /Adobe Stock</a:t>
            </a:r>
            <a:r>
              <a:rPr lang="nb-NO" sz="1400" b="0" i="0" dirty="0">
                <a:solidFill>
                  <a:schemeClr val="bg1"/>
                </a:solidFill>
                <a:effectLst/>
                <a:latin typeface="Roboto" panose="02000000000000000000" pitchFamily="2" charset="0"/>
              </a:rPr>
              <a:t>."</a:t>
            </a:r>
            <a:endParaRPr lang="nb-NO" sz="1400" dirty="0">
              <a:solidFill>
                <a:schemeClr val="bg1"/>
              </a:solidFill>
            </a:endParaRPr>
          </a:p>
        </p:txBody>
      </p:sp>
    </p:spTree>
    <p:extLst>
      <p:ext uri="{BB962C8B-B14F-4D97-AF65-F5344CB8AC3E}">
        <p14:creationId xmlns:p14="http://schemas.microsoft.com/office/powerpoint/2010/main" val="2898477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E4D70D-5DA5-72C1-996C-EDDBA961E9FE}"/>
              </a:ext>
            </a:extLst>
          </p:cNvPr>
          <p:cNvSpPr>
            <a:spLocks noGrp="1"/>
          </p:cNvSpPr>
          <p:nvPr>
            <p:ph type="title"/>
          </p:nvPr>
        </p:nvSpPr>
        <p:spPr>
          <a:xfrm>
            <a:off x="961662" y="552734"/>
            <a:ext cx="2966967" cy="661159"/>
          </a:xfrm>
        </p:spPr>
        <p:txBody>
          <a:bodyPr/>
          <a:lstStyle/>
          <a:p>
            <a:r>
              <a:rPr lang="nb-NO" dirty="0"/>
              <a:t>Tyggesmykke</a:t>
            </a:r>
          </a:p>
        </p:txBody>
      </p:sp>
      <p:pic>
        <p:nvPicPr>
          <p:cNvPr id="4" name="Bilde 4" descr="Et bilde som inneholder spade&#10;&#10;Automatisk generert beskrivelse">
            <a:extLst>
              <a:ext uri="{FF2B5EF4-FFF2-40B4-BE49-F238E27FC236}">
                <a16:creationId xmlns:a16="http://schemas.microsoft.com/office/drawing/2014/main" id="{853C0690-DA9C-7BC8-A5AB-578D44424122}"/>
              </a:ext>
            </a:extLst>
          </p:cNvPr>
          <p:cNvPicPr>
            <a:picLocks noGrp="1" noChangeAspect="1"/>
          </p:cNvPicPr>
          <p:nvPr>
            <p:ph idx="1"/>
          </p:nvPr>
        </p:nvPicPr>
        <p:blipFill>
          <a:blip r:embed="rId2"/>
          <a:stretch>
            <a:fillRect/>
          </a:stretch>
        </p:blipFill>
        <p:spPr>
          <a:xfrm>
            <a:off x="2024706" y="-5911283"/>
            <a:ext cx="2629729" cy="2618356"/>
          </a:xfrm>
        </p:spPr>
      </p:pic>
      <p:pic>
        <p:nvPicPr>
          <p:cNvPr id="5" name="Bilde 5" descr="Et bilde som inneholder transport&#10;&#10;Automatisk generert beskrivelse">
            <a:extLst>
              <a:ext uri="{FF2B5EF4-FFF2-40B4-BE49-F238E27FC236}">
                <a16:creationId xmlns:a16="http://schemas.microsoft.com/office/drawing/2014/main" id="{484BCEE2-A4C5-AEDD-AD4D-607CF6AC6705}"/>
              </a:ext>
            </a:extLst>
          </p:cNvPr>
          <p:cNvPicPr>
            <a:picLocks noChangeAspect="1"/>
          </p:cNvPicPr>
          <p:nvPr/>
        </p:nvPicPr>
        <p:blipFill>
          <a:blip r:embed="rId3"/>
          <a:stretch>
            <a:fillRect/>
          </a:stretch>
        </p:blipFill>
        <p:spPr>
          <a:xfrm>
            <a:off x="4941616" y="-5292312"/>
            <a:ext cx="2743200" cy="2910950"/>
          </a:xfrm>
          <a:prstGeom prst="rect">
            <a:avLst/>
          </a:prstGeom>
        </p:spPr>
      </p:pic>
      <p:pic>
        <p:nvPicPr>
          <p:cNvPr id="6" name="Bilde 6" descr="Et bilde som inneholder leke&#10;&#10;Automatisk generert beskrivelse">
            <a:extLst>
              <a:ext uri="{FF2B5EF4-FFF2-40B4-BE49-F238E27FC236}">
                <a16:creationId xmlns:a16="http://schemas.microsoft.com/office/drawing/2014/main" id="{68CF19B6-17FD-0475-D70F-BC25443AA6AD}"/>
              </a:ext>
            </a:extLst>
          </p:cNvPr>
          <p:cNvPicPr>
            <a:picLocks noChangeAspect="1"/>
          </p:cNvPicPr>
          <p:nvPr/>
        </p:nvPicPr>
        <p:blipFill>
          <a:blip r:embed="rId4"/>
          <a:stretch>
            <a:fillRect/>
          </a:stretch>
        </p:blipFill>
        <p:spPr>
          <a:xfrm>
            <a:off x="7971997" y="-4769502"/>
            <a:ext cx="2867431" cy="2584061"/>
          </a:xfrm>
          <a:prstGeom prst="rect">
            <a:avLst/>
          </a:prstGeom>
        </p:spPr>
      </p:pic>
      <p:sp>
        <p:nvSpPr>
          <p:cNvPr id="7" name="TekstSylinder 6">
            <a:extLst>
              <a:ext uri="{FF2B5EF4-FFF2-40B4-BE49-F238E27FC236}">
                <a16:creationId xmlns:a16="http://schemas.microsoft.com/office/drawing/2014/main" id="{6C35B353-9CFE-7D22-FF93-3E410296803B}"/>
              </a:ext>
            </a:extLst>
          </p:cNvPr>
          <p:cNvSpPr txBox="1"/>
          <p:nvPr/>
        </p:nvSpPr>
        <p:spPr>
          <a:xfrm>
            <a:off x="679544" y="1430171"/>
            <a:ext cx="72924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b-NO" dirty="0"/>
              <a:t>Kan være et alternativ verdt å forsøke om barnet biter negler, biter i stykker blyanter eller spiser på klær eller hår.</a:t>
            </a:r>
          </a:p>
        </p:txBody>
      </p:sp>
      <p:sp>
        <p:nvSpPr>
          <p:cNvPr id="3" name="TekstSylinder 2">
            <a:extLst>
              <a:ext uri="{FF2B5EF4-FFF2-40B4-BE49-F238E27FC236}">
                <a16:creationId xmlns:a16="http://schemas.microsoft.com/office/drawing/2014/main" id="{706BCCBB-4F7F-C7BC-056B-198BD26E4CEF}"/>
              </a:ext>
            </a:extLst>
          </p:cNvPr>
          <p:cNvSpPr txBox="1"/>
          <p:nvPr/>
        </p:nvSpPr>
        <p:spPr>
          <a:xfrm>
            <a:off x="6197169" y="5437626"/>
            <a:ext cx="3318698" cy="307777"/>
          </a:xfrm>
          <a:prstGeom prst="rect">
            <a:avLst/>
          </a:prstGeom>
          <a:noFill/>
        </p:spPr>
        <p:txBody>
          <a:bodyPr wrap="square" rtlCol="0">
            <a:spAutoFit/>
          </a:bodyPr>
          <a:lstStyle/>
          <a:p>
            <a:r>
              <a:rPr lang="nb-NO" sz="1400" dirty="0"/>
              <a:t>Bilder hentet fra : Tyggesmykke.no</a:t>
            </a:r>
          </a:p>
        </p:txBody>
      </p:sp>
    </p:spTree>
    <p:extLst>
      <p:ext uri="{BB962C8B-B14F-4D97-AF65-F5344CB8AC3E}">
        <p14:creationId xmlns:p14="http://schemas.microsoft.com/office/powerpoint/2010/main" val="1713965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12">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7"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Isosceles Triangle 17">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9"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0"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1"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2" name="Isosceles Triangle 21">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3" name="Isosceles Triangle 22">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sp useBgFill="1">
        <p:nvSpPr>
          <p:cNvPr id="30" name="Rectangle 24">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tel 5"/>
          <p:cNvSpPr>
            <a:spLocks noGrp="1"/>
          </p:cNvSpPr>
          <p:nvPr>
            <p:ph type="title"/>
          </p:nvPr>
        </p:nvSpPr>
        <p:spPr>
          <a:xfrm>
            <a:off x="989768" y="609600"/>
            <a:ext cx="5498361" cy="1320800"/>
          </a:xfrm>
        </p:spPr>
        <p:txBody>
          <a:bodyPr vert="horz" lIns="91440" tIns="45720" rIns="91440" bIns="45720" rtlCol="0" anchor="ctr">
            <a:normAutofit/>
          </a:bodyPr>
          <a:lstStyle/>
          <a:p>
            <a:r>
              <a:rPr lang="en-US"/>
              <a:t>Stressreaksjon ved støy?</a:t>
            </a:r>
          </a:p>
        </p:txBody>
      </p:sp>
      <p:sp>
        <p:nvSpPr>
          <p:cNvPr id="31" name="Isosceles Triangle 26">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 name="Plassholder for innhold 2"/>
          <p:cNvSpPr>
            <a:spLocks noGrp="1"/>
          </p:cNvSpPr>
          <p:nvPr>
            <p:ph sz="half" idx="1"/>
          </p:nvPr>
        </p:nvSpPr>
        <p:spPr>
          <a:xfrm>
            <a:off x="989770" y="2160589"/>
            <a:ext cx="5549732" cy="3880773"/>
          </a:xfrm>
        </p:spPr>
        <p:txBody>
          <a:bodyPr vert="horz" lIns="91440" tIns="45720" rIns="91440" bIns="45720" rtlCol="0">
            <a:normAutofit/>
          </a:bodyPr>
          <a:lstStyle/>
          <a:p>
            <a:r>
              <a:rPr lang="en-US"/>
              <a:t>Loop – øreplugger for støydemping og demping av stressreaksjon </a:t>
            </a:r>
          </a:p>
          <a:p>
            <a:endParaRPr lang="en-US"/>
          </a:p>
          <a:p>
            <a:endParaRPr lang="en-US"/>
          </a:p>
          <a:p>
            <a:endParaRPr lang="en-US"/>
          </a:p>
          <a:p>
            <a:r>
              <a:rPr lang="en-US"/>
              <a:t>Flare calmer - demper ikke lyd men kan minske stressreaksjonen av lyden</a:t>
            </a:r>
          </a:p>
          <a:p>
            <a:endParaRPr lang="en-US"/>
          </a:p>
        </p:txBody>
      </p:sp>
      <p:pic>
        <p:nvPicPr>
          <p:cNvPr id="8" name="Bilde 8" descr="Et bilde som inneholder plugg, fløyte, adapter&#10;&#10;Automatisk generert beskrivelse">
            <a:extLst>
              <a:ext uri="{FF2B5EF4-FFF2-40B4-BE49-F238E27FC236}">
                <a16:creationId xmlns:a16="http://schemas.microsoft.com/office/drawing/2014/main" id="{A69C6C98-297C-6060-D3A8-D5CE6392E1C7}"/>
              </a:ext>
            </a:extLst>
          </p:cNvPr>
          <p:cNvPicPr>
            <a:picLocks noChangeAspect="1"/>
          </p:cNvPicPr>
          <p:nvPr/>
        </p:nvPicPr>
        <p:blipFill rotWithShape="1">
          <a:blip r:embed="rId2"/>
          <a:srcRect t="14150" r="-3" b="11805"/>
          <a:stretch/>
        </p:blipFill>
        <p:spPr>
          <a:xfrm>
            <a:off x="4292113" y="-5964167"/>
            <a:ext cx="3607774" cy="2671288"/>
          </a:xfrm>
          <a:prstGeom prst="rect">
            <a:avLst/>
          </a:prstGeom>
        </p:spPr>
      </p:pic>
      <p:pic>
        <p:nvPicPr>
          <p:cNvPr id="5" name="Bilde 4" descr="Et bilde som inneholder hodetelefoner&#10;&#10;Automatisk generert beskrivelse">
            <a:extLst>
              <a:ext uri="{FF2B5EF4-FFF2-40B4-BE49-F238E27FC236}">
                <a16:creationId xmlns:a16="http://schemas.microsoft.com/office/drawing/2014/main" id="{3C6DC520-EAE0-F42A-9C44-0FD55B8A5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6820" y="-5193614"/>
            <a:ext cx="2286421" cy="2286421"/>
          </a:xfrm>
          <a:prstGeom prst="rect">
            <a:avLst/>
          </a:prstGeom>
        </p:spPr>
      </p:pic>
      <p:sp>
        <p:nvSpPr>
          <p:cNvPr id="7" name="TekstSylinder 6">
            <a:extLst>
              <a:ext uri="{FF2B5EF4-FFF2-40B4-BE49-F238E27FC236}">
                <a16:creationId xmlns:a16="http://schemas.microsoft.com/office/drawing/2014/main" id="{99178DB4-3BFE-E6B3-E6C0-54B4699BF308}"/>
              </a:ext>
            </a:extLst>
          </p:cNvPr>
          <p:cNvSpPr txBox="1"/>
          <p:nvPr/>
        </p:nvSpPr>
        <p:spPr>
          <a:xfrm>
            <a:off x="6807266" y="3195789"/>
            <a:ext cx="4946332" cy="369332"/>
          </a:xfrm>
          <a:prstGeom prst="rect">
            <a:avLst/>
          </a:prstGeom>
          <a:noFill/>
        </p:spPr>
        <p:txBody>
          <a:bodyPr wrap="square" rtlCol="0">
            <a:spAutoFit/>
          </a:bodyPr>
          <a:lstStyle/>
          <a:p>
            <a:r>
              <a:rPr lang="nb-NO" dirty="0"/>
              <a:t>Bilde hentet fra www.loopearplugs.com.au</a:t>
            </a:r>
          </a:p>
        </p:txBody>
      </p:sp>
      <p:sp>
        <p:nvSpPr>
          <p:cNvPr id="9" name="TekstSylinder 8">
            <a:extLst>
              <a:ext uri="{FF2B5EF4-FFF2-40B4-BE49-F238E27FC236}">
                <a16:creationId xmlns:a16="http://schemas.microsoft.com/office/drawing/2014/main" id="{DAB5BABC-28EC-FEFC-5688-A7E333A2F3C5}"/>
              </a:ext>
            </a:extLst>
          </p:cNvPr>
          <p:cNvSpPr txBox="1"/>
          <p:nvPr/>
        </p:nvSpPr>
        <p:spPr>
          <a:xfrm>
            <a:off x="7080539" y="6339840"/>
            <a:ext cx="3980577" cy="369332"/>
          </a:xfrm>
          <a:prstGeom prst="rect">
            <a:avLst/>
          </a:prstGeom>
          <a:noFill/>
        </p:spPr>
        <p:txBody>
          <a:bodyPr wrap="none" rtlCol="0">
            <a:spAutoFit/>
          </a:bodyPr>
          <a:lstStyle/>
          <a:p>
            <a:r>
              <a:rPr lang="nb-NO" dirty="0"/>
              <a:t>Bilde hentet fra www.gear4music.no</a:t>
            </a:r>
          </a:p>
        </p:txBody>
      </p:sp>
    </p:spTree>
    <p:extLst>
      <p:ext uri="{BB962C8B-B14F-4D97-AF65-F5344CB8AC3E}">
        <p14:creationId xmlns:p14="http://schemas.microsoft.com/office/powerpoint/2010/main" val="2874762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91322" y="487680"/>
            <a:ext cx="6424440" cy="1320800"/>
          </a:xfrm>
        </p:spPr>
        <p:txBody>
          <a:bodyPr>
            <a:normAutofit/>
          </a:bodyPr>
          <a:lstStyle/>
          <a:p>
            <a:r>
              <a:rPr lang="nb-NO" dirty="0"/>
              <a:t>Finn gode løsninger som passer for din familie </a:t>
            </a:r>
          </a:p>
        </p:txBody>
      </p:sp>
      <p:sp>
        <p:nvSpPr>
          <p:cNvPr id="32" name="Isosceles Triangle 1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 name="Plassholder for innhold 2"/>
          <p:cNvSpPr>
            <a:spLocks noGrp="1"/>
          </p:cNvSpPr>
          <p:nvPr>
            <p:ph idx="1"/>
          </p:nvPr>
        </p:nvSpPr>
        <p:spPr>
          <a:xfrm>
            <a:off x="1345882" y="2191069"/>
            <a:ext cx="6424440" cy="3880773"/>
          </a:xfrm>
        </p:spPr>
        <p:txBody>
          <a:bodyPr vert="horz" lIns="91440" tIns="45720" rIns="91440" bIns="45720" rtlCol="0">
            <a:normAutofit/>
          </a:bodyPr>
          <a:lstStyle/>
          <a:p>
            <a:pPr>
              <a:lnSpc>
                <a:spcPct val="90000"/>
              </a:lnSpc>
            </a:pPr>
            <a:r>
              <a:rPr lang="nb-NO"/>
              <a:t>Eksempel: Barnet har vansker med rydding av rom. Her kan det hjelpe å dele opp oppgaven i mindre porsjoner. Av og til hjelper det også om noen er med på å sette i gang eller fullføre oppgaven. </a:t>
            </a:r>
          </a:p>
          <a:p>
            <a:pPr>
              <a:lnSpc>
                <a:spcPct val="90000"/>
              </a:lnSpc>
            </a:pPr>
            <a:r>
              <a:rPr lang="nb-NO"/>
              <a:t>Eksempel: Mor sliter med å få unna klesvask som hoper seg opp hele tiden. Hun har mye dårlig samvittighet og det blir ofte mangel på rene klær. Ved ettertanke finner hun ut at hovedproblemet er brettingen, og at hun på grunn av dette lar være å vaske klær i det store og hele (mental sperre). Løsningen ble å slutte å brette, og bare sortere i rette kurver/hyller.</a:t>
            </a:r>
          </a:p>
          <a:p>
            <a:pPr>
              <a:lnSpc>
                <a:spcPct val="90000"/>
              </a:lnSpc>
            </a:pPr>
            <a:r>
              <a:rPr lang="nb-NO"/>
              <a:t>Av og til må du finne egne løsninger som ikke er A4, men som fungerer for din familie. Det trenger ikke være "perfekt", for å være bra nok.</a:t>
            </a:r>
          </a:p>
          <a:p>
            <a:pPr>
              <a:lnSpc>
                <a:spcPct val="90000"/>
              </a:lnSpc>
            </a:pPr>
            <a:endParaRPr lang="nb-NO"/>
          </a:p>
        </p:txBody>
      </p:sp>
    </p:spTree>
    <p:extLst>
      <p:ext uri="{BB962C8B-B14F-4D97-AF65-F5344CB8AC3E}">
        <p14:creationId xmlns:p14="http://schemas.microsoft.com/office/powerpoint/2010/main" val="2323271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sp>
        <p:nvSpPr>
          <p:cNvPr id="2" name="Tittel 1"/>
          <p:cNvSpPr>
            <a:spLocks noGrp="1"/>
          </p:cNvSpPr>
          <p:nvPr>
            <p:ph type="title"/>
          </p:nvPr>
        </p:nvSpPr>
        <p:spPr>
          <a:xfrm>
            <a:off x="5536734" y="609600"/>
            <a:ext cx="3737268" cy="1320800"/>
          </a:xfrm>
        </p:spPr>
        <p:txBody>
          <a:bodyPr vert="horz" lIns="91440" tIns="45720" rIns="91440" bIns="45720" rtlCol="0" anchor="t">
            <a:normAutofit/>
          </a:bodyPr>
          <a:lstStyle/>
          <a:p>
            <a:r>
              <a:rPr lang="en-US"/>
              <a:t>Hva er stress? </a:t>
            </a:r>
          </a:p>
        </p:txBody>
      </p:sp>
      <p:sp>
        <p:nvSpPr>
          <p:cNvPr id="3" name="Plassholder for innhold 2"/>
          <p:cNvSpPr>
            <a:spLocks noGrp="1"/>
          </p:cNvSpPr>
          <p:nvPr>
            <p:ph sz="half" idx="1"/>
          </p:nvPr>
        </p:nvSpPr>
        <p:spPr>
          <a:xfrm>
            <a:off x="5209563" y="2160589"/>
            <a:ext cx="4064439" cy="3880773"/>
          </a:xfrm>
        </p:spPr>
        <p:txBody>
          <a:bodyPr vert="horz" lIns="91440" tIns="45720" rIns="91440" bIns="45720" rtlCol="0">
            <a:normAutofit/>
          </a:bodyPr>
          <a:lstStyle/>
          <a:p>
            <a:pPr>
              <a:lnSpc>
                <a:spcPct val="90000"/>
              </a:lnSpc>
            </a:pPr>
            <a:r>
              <a:rPr lang="en-US"/>
              <a:t>Stress skyldes ofte en fysisk eller psykisk ubalanse, som man enten blir overveldet av eller ikke føler man kan mestre</a:t>
            </a:r>
          </a:p>
          <a:p>
            <a:pPr>
              <a:lnSpc>
                <a:spcPct val="90000"/>
              </a:lnSpc>
            </a:pPr>
            <a:r>
              <a:rPr lang="en-US"/>
              <a:t>Stress oppleves som en følelse av at noe er uoverkommelig, mangel på kontroll eller en følelse av angst og ubehag</a:t>
            </a:r>
          </a:p>
          <a:p>
            <a:pPr>
              <a:lnSpc>
                <a:spcPct val="90000"/>
              </a:lnSpc>
            </a:pPr>
            <a:r>
              <a:rPr lang="en-US"/>
              <a:t>Reaksjonen oppstår når det ikke er balanse mellom krav eller påkjenning, og forutsetningene man har for å oppfylle eller håndtere disse</a:t>
            </a:r>
          </a:p>
          <a:p>
            <a:pPr>
              <a:lnSpc>
                <a:spcPct val="90000"/>
              </a:lnSpc>
            </a:pPr>
            <a:endParaRPr lang="en-US"/>
          </a:p>
          <a:p>
            <a:pPr>
              <a:lnSpc>
                <a:spcPct val="90000"/>
              </a:lnSpc>
            </a:pPr>
            <a:endParaRPr lang="en-US"/>
          </a:p>
        </p:txBody>
      </p:sp>
      <p:pic>
        <p:nvPicPr>
          <p:cNvPr id="7" name="Plassholder for innhold 6" descr="Et bilde som inneholder person, klær, Menneskeansikt, vegg&#10;&#10;Automatisk generert beskrivelse">
            <a:extLst>
              <a:ext uri="{FF2B5EF4-FFF2-40B4-BE49-F238E27FC236}">
                <a16:creationId xmlns:a16="http://schemas.microsoft.com/office/drawing/2014/main" id="{44E60912-3D50-078C-45F6-6AB949EB8459}"/>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3367" r="4122" b="-2"/>
          <a:stretch/>
        </p:blipFill>
        <p:spPr>
          <a:xfrm>
            <a:off x="7019656" y="-10291235"/>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3" name="Isosceles Triangle 2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4" name="TekstSylinder 3">
            <a:extLst>
              <a:ext uri="{FF2B5EF4-FFF2-40B4-BE49-F238E27FC236}">
                <a16:creationId xmlns:a16="http://schemas.microsoft.com/office/drawing/2014/main" id="{B1525020-5682-01BE-2F6C-2513C0E2BD74}"/>
              </a:ext>
            </a:extLst>
          </p:cNvPr>
          <p:cNvSpPr txBox="1"/>
          <p:nvPr/>
        </p:nvSpPr>
        <p:spPr>
          <a:xfrm>
            <a:off x="2707865" y="115901"/>
            <a:ext cx="4494212" cy="369332"/>
          </a:xfrm>
          <a:prstGeom prst="rect">
            <a:avLst/>
          </a:prstGeom>
          <a:noFill/>
        </p:spPr>
        <p:txBody>
          <a:bodyPr wrap="square" rtlCol="0">
            <a:spAutoFit/>
          </a:bodyPr>
          <a:lstStyle/>
          <a:p>
            <a:r>
              <a:rPr lang="nb-NO" b="0" i="0" dirty="0">
                <a:solidFill>
                  <a:schemeClr val="bg2">
                    <a:lumMod val="10000"/>
                  </a:schemeClr>
                </a:solidFill>
                <a:effectLst/>
                <a:latin typeface="Roboto" panose="02000000000000000000" pitchFamily="2" charset="0"/>
              </a:rPr>
              <a:t>"</a:t>
            </a:r>
            <a:r>
              <a:rPr lang="nb-NO" b="1" i="0" dirty="0">
                <a:solidFill>
                  <a:schemeClr val="bg2">
                    <a:lumMod val="10000"/>
                  </a:schemeClr>
                </a:solidFill>
                <a:effectLst/>
                <a:latin typeface="Roboto" panose="02000000000000000000" pitchFamily="2" charset="0"/>
              </a:rPr>
              <a:t>© </a:t>
            </a:r>
            <a:r>
              <a:rPr lang="nb-NO" b="0" i="0" u="none" strike="noStrike" dirty="0">
                <a:solidFill>
                  <a:schemeClr val="bg2">
                    <a:lumMod val="10000"/>
                  </a:schemeClr>
                </a:solidFill>
                <a:effectLst/>
                <a:latin typeface="adobe-clean"/>
                <a:hlinkClick r:id="rId4">
                  <a:extLst>
                    <a:ext uri="{A12FA001-AC4F-418D-AE19-62706E023703}">
                      <ahyp:hlinkClr xmlns:ahyp="http://schemas.microsoft.com/office/drawing/2018/hyperlinkcolor" val="tx"/>
                    </a:ext>
                  </a:extLst>
                </a:hlinkClick>
              </a:rPr>
              <a:t>Olga</a:t>
            </a:r>
            <a:r>
              <a:rPr lang="nb-NO" b="1" i="0" dirty="0">
                <a:solidFill>
                  <a:schemeClr val="bg2">
                    <a:lumMod val="10000"/>
                  </a:schemeClr>
                </a:solidFill>
                <a:effectLst/>
                <a:latin typeface="Roboto" panose="02000000000000000000" pitchFamily="2" charset="0"/>
              </a:rPr>
              <a:t>  /Adobe Stock</a:t>
            </a:r>
            <a:r>
              <a:rPr lang="nb-NO" b="0" i="0" dirty="0">
                <a:solidFill>
                  <a:schemeClr val="bg2">
                    <a:lumMod val="10000"/>
                  </a:schemeClr>
                </a:solidFill>
                <a:effectLst/>
                <a:latin typeface="Roboto" panose="02000000000000000000" pitchFamily="2" charset="0"/>
              </a:rPr>
              <a:t>."</a:t>
            </a:r>
            <a:endParaRPr lang="nb-NO" dirty="0">
              <a:solidFill>
                <a:schemeClr val="bg2">
                  <a:lumMod val="10000"/>
                </a:schemeClr>
              </a:solidFill>
            </a:endParaRPr>
          </a:p>
        </p:txBody>
      </p:sp>
    </p:spTree>
    <p:extLst>
      <p:ext uri="{BB962C8B-B14F-4D97-AF65-F5344CB8AC3E}">
        <p14:creationId xmlns:p14="http://schemas.microsoft.com/office/powerpoint/2010/main" val="320098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pic>
        <p:nvPicPr>
          <p:cNvPr id="7" name="Plassholder for innhold 6">
            <a:extLst>
              <a:ext uri="{FF2B5EF4-FFF2-40B4-BE49-F238E27FC236}">
                <a16:creationId xmlns:a16="http://schemas.microsoft.com/office/drawing/2014/main" id="{06C7EC31-A91A-F576-8E42-36714FB7C98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1658" r="1372"/>
          <a:stretch/>
        </p:blipFill>
        <p:spPr>
          <a:xfrm>
            <a:off x="5538314" y="-8325922"/>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tel 3"/>
          <p:cNvSpPr>
            <a:spLocks noGrp="1"/>
          </p:cNvSpPr>
          <p:nvPr>
            <p:ph type="title"/>
          </p:nvPr>
        </p:nvSpPr>
        <p:spPr>
          <a:xfrm>
            <a:off x="677333" y="609600"/>
            <a:ext cx="3851123" cy="1320800"/>
          </a:xfrm>
        </p:spPr>
        <p:txBody>
          <a:bodyPr vert="horz" lIns="91440" tIns="45720" rIns="91440" bIns="45720" rtlCol="0" anchor="t">
            <a:normAutofit/>
          </a:bodyPr>
          <a:lstStyle/>
          <a:p>
            <a:r>
              <a:rPr lang="en-US"/>
              <a:t>Reaksjon på stress</a:t>
            </a:r>
          </a:p>
        </p:txBody>
      </p:sp>
      <p:sp>
        <p:nvSpPr>
          <p:cNvPr id="5" name="Plassholder for innhold 4"/>
          <p:cNvSpPr>
            <a:spLocks noGrp="1"/>
          </p:cNvSpPr>
          <p:nvPr>
            <p:ph sz="half" idx="1"/>
          </p:nvPr>
        </p:nvSpPr>
        <p:spPr>
          <a:xfrm>
            <a:off x="677334" y="2160589"/>
            <a:ext cx="3851122" cy="3880773"/>
          </a:xfrm>
        </p:spPr>
        <p:txBody>
          <a:bodyPr vert="horz" lIns="91440" tIns="45720" rIns="91440" bIns="45720" rtlCol="0">
            <a:normAutofit/>
          </a:bodyPr>
          <a:lstStyle/>
          <a:p>
            <a:pPr>
              <a:lnSpc>
                <a:spcPct val="90000"/>
              </a:lnSpc>
            </a:pPr>
            <a:r>
              <a:rPr lang="en-US"/>
              <a:t>Ved stress oppstår det en spenningstilstand i kroppen</a:t>
            </a:r>
          </a:p>
          <a:p>
            <a:pPr>
              <a:lnSpc>
                <a:spcPct val="90000"/>
              </a:lnSpc>
            </a:pPr>
            <a:r>
              <a:rPr lang="en-US"/>
              <a:t>Kroppen forberedes til kamp, flukt eller frys-reaksjon</a:t>
            </a:r>
          </a:p>
          <a:p>
            <a:pPr>
              <a:lnSpc>
                <a:spcPct val="90000"/>
              </a:lnSpc>
            </a:pPr>
            <a:r>
              <a:rPr lang="en-US"/>
              <a:t>Ur hjerne for overlevelse, reagerer på instinkt og impuls. Dette gjør det vanskelig å tenke logisk og fornuftig</a:t>
            </a:r>
          </a:p>
          <a:p>
            <a:pPr>
              <a:lnSpc>
                <a:spcPct val="90000"/>
              </a:lnSpc>
            </a:pPr>
            <a:r>
              <a:rPr lang="en-US"/>
              <a:t>Reaksjon på stress og hva som stresser oss er individuelt. Det som stresser et barn kan virke som en bagatell for en voksen, og omvendt.</a:t>
            </a:r>
          </a:p>
        </p:txBody>
      </p:sp>
      <p:cxnSp>
        <p:nvCxnSpPr>
          <p:cNvPr id="24" name="Straight Connector 2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4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 name="TekstSylinder 1">
            <a:extLst>
              <a:ext uri="{FF2B5EF4-FFF2-40B4-BE49-F238E27FC236}">
                <a16:creationId xmlns:a16="http://schemas.microsoft.com/office/drawing/2014/main" id="{2D6D27C0-305C-E884-E28F-2E027238B7F5}"/>
              </a:ext>
            </a:extLst>
          </p:cNvPr>
          <p:cNvSpPr txBox="1"/>
          <p:nvPr/>
        </p:nvSpPr>
        <p:spPr>
          <a:xfrm>
            <a:off x="9018916" y="6488668"/>
            <a:ext cx="4807481" cy="369332"/>
          </a:xfrm>
          <a:prstGeom prst="rect">
            <a:avLst/>
          </a:prstGeom>
          <a:noFill/>
        </p:spPr>
        <p:txBody>
          <a:bodyPr wrap="square" rtlCol="0">
            <a:spAutoFit/>
          </a:bodyPr>
          <a:lstStyle/>
          <a:p>
            <a:r>
              <a:rPr lang="nb-NO" b="0" i="0" dirty="0">
                <a:solidFill>
                  <a:schemeClr val="bg2">
                    <a:lumMod val="10000"/>
                  </a:schemeClr>
                </a:solidFill>
                <a:effectLst/>
                <a:latin typeface="Roboto" panose="02000000000000000000" pitchFamily="2" charset="0"/>
              </a:rPr>
              <a:t>"</a:t>
            </a:r>
            <a:r>
              <a:rPr lang="nb-NO" b="1" i="0" dirty="0">
                <a:solidFill>
                  <a:schemeClr val="bg2">
                    <a:lumMod val="10000"/>
                  </a:schemeClr>
                </a:solidFill>
                <a:effectLst/>
                <a:latin typeface="Roboto" panose="02000000000000000000" pitchFamily="2" charset="0"/>
              </a:rPr>
              <a:t>© </a:t>
            </a:r>
            <a:r>
              <a:rPr lang="nb-NO" b="1" i="0" dirty="0" err="1">
                <a:solidFill>
                  <a:schemeClr val="bg2">
                    <a:lumMod val="10000"/>
                  </a:schemeClr>
                </a:solidFill>
                <a:effectLst/>
                <a:latin typeface="adobe-clean"/>
              </a:rPr>
              <a:t>Odua</a:t>
            </a:r>
            <a:r>
              <a:rPr lang="nb-NO" b="1" i="0" dirty="0">
                <a:solidFill>
                  <a:schemeClr val="bg2">
                    <a:lumMod val="10000"/>
                  </a:schemeClr>
                </a:solidFill>
                <a:effectLst/>
                <a:latin typeface="adobe-clean"/>
              </a:rPr>
              <a:t> </a:t>
            </a:r>
            <a:r>
              <a:rPr lang="nb-NO" b="1" dirty="0">
                <a:solidFill>
                  <a:schemeClr val="bg2">
                    <a:lumMod val="10000"/>
                  </a:schemeClr>
                </a:solidFill>
                <a:latin typeface="adobe-clean"/>
              </a:rPr>
              <a:t>Images</a:t>
            </a:r>
            <a:r>
              <a:rPr lang="nb-NO" b="1" i="0" dirty="0">
                <a:solidFill>
                  <a:schemeClr val="bg2">
                    <a:lumMod val="10000"/>
                  </a:schemeClr>
                </a:solidFill>
                <a:effectLst/>
                <a:latin typeface="Roboto" panose="02000000000000000000" pitchFamily="2" charset="0"/>
              </a:rPr>
              <a:t>  /Adobe Stock</a:t>
            </a:r>
            <a:r>
              <a:rPr lang="nb-NO" b="0" i="0" dirty="0">
                <a:solidFill>
                  <a:schemeClr val="bg2">
                    <a:lumMod val="10000"/>
                  </a:schemeClr>
                </a:solidFill>
                <a:effectLst/>
                <a:latin typeface="Roboto" panose="02000000000000000000" pitchFamily="2" charset="0"/>
              </a:rPr>
              <a:t>."</a:t>
            </a:r>
            <a:endParaRPr lang="nb-NO" dirty="0">
              <a:solidFill>
                <a:schemeClr val="bg2">
                  <a:lumMod val="10000"/>
                </a:schemeClr>
              </a:solidFill>
            </a:endParaRPr>
          </a:p>
        </p:txBody>
      </p:sp>
    </p:spTree>
    <p:extLst>
      <p:ext uri="{BB962C8B-B14F-4D97-AF65-F5344CB8AC3E}">
        <p14:creationId xmlns:p14="http://schemas.microsoft.com/office/powerpoint/2010/main" val="304499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48677" y="804460"/>
            <a:ext cx="8596668" cy="1320800"/>
          </a:xfrm>
        </p:spPr>
        <p:txBody>
          <a:bodyPr/>
          <a:lstStyle/>
          <a:p>
            <a:r>
              <a:rPr lang="nb-NO" dirty="0"/>
              <a:t>ADHD og stress</a:t>
            </a:r>
          </a:p>
        </p:txBody>
      </p:sp>
      <p:sp>
        <p:nvSpPr>
          <p:cNvPr id="3" name="Plassholder for innhold 2"/>
          <p:cNvSpPr>
            <a:spLocks noGrp="1"/>
          </p:cNvSpPr>
          <p:nvPr>
            <p:ph idx="1"/>
          </p:nvPr>
        </p:nvSpPr>
        <p:spPr>
          <a:xfrm>
            <a:off x="691849" y="1673146"/>
            <a:ext cx="8596668" cy="3880773"/>
          </a:xfrm>
        </p:spPr>
        <p:txBody>
          <a:bodyPr vert="horz" lIns="91440" tIns="45720" rIns="91440" bIns="45720" rtlCol="0" anchor="t">
            <a:normAutofit lnSpcReduction="10000"/>
          </a:bodyPr>
          <a:lstStyle/>
          <a:p>
            <a:r>
              <a:rPr lang="nb-NO" dirty="0"/>
              <a:t>Man kan ha økt sårbarhet for stress når man har ADHD, siden reguleringsvansker er en del av symptombildet. Små ting kan utløse sterke stressreaksjoner.</a:t>
            </a:r>
          </a:p>
          <a:p>
            <a:r>
              <a:rPr lang="nb-NO" dirty="0"/>
              <a:t>ADHD er arvelig. Mange foreldre, søsken og besteforeldre kan også ha noe av de samme utfordringene, selv om man ikke har tatt utredning eller fått diagnose. Flere i familien kan derfor også være sensitive for stress, og ha problemer med selvregulering</a:t>
            </a:r>
          </a:p>
          <a:p>
            <a:r>
              <a:rPr lang="nb-NO" dirty="0"/>
              <a:t>Tilrettelegging og forståelse fra omgivelsene er viktig for å begrense langvarig høyt stressnivå. Høyt stressnivå over tid er dessverre vanlig for mennesker med reguleringsvansker om man ikke får forståelse og støtte, og dette</a:t>
            </a:r>
            <a:r>
              <a:rPr kumimoji="0" lang="nb-NO"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kan føre til negative konsekvenser både fysisk og psykisk.</a:t>
            </a:r>
            <a:endParaRPr lang="nb-NO" dirty="0"/>
          </a:p>
          <a:p>
            <a:r>
              <a:rPr lang="nb-NO" dirty="0"/>
              <a:t>Det finnes </a:t>
            </a:r>
            <a:r>
              <a:rPr lang="nb-NO" dirty="0" err="1"/>
              <a:t>podcast</a:t>
            </a:r>
            <a:r>
              <a:rPr lang="nb-NO" dirty="0"/>
              <a:t> og informasjon om reguleringsvansker på ADHD Norge sine sider, «Når dirigenten svikter»</a:t>
            </a:r>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174002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6" name="Isosceles Triangle 1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0" name="Isosceles Triangle 1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1" name="Isosceles Triangle 2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sp>
        <p:nvSpPr>
          <p:cNvPr id="4" name="Tittel 3"/>
          <p:cNvSpPr>
            <a:spLocks noGrp="1"/>
          </p:cNvSpPr>
          <p:nvPr>
            <p:ph type="title"/>
          </p:nvPr>
        </p:nvSpPr>
        <p:spPr>
          <a:xfrm>
            <a:off x="992293" y="1056640"/>
            <a:ext cx="6983307" cy="1320800"/>
          </a:xfrm>
        </p:spPr>
        <p:txBody>
          <a:bodyPr vert="horz" lIns="91440" tIns="45720" rIns="91440" bIns="45720" rtlCol="0" anchor="t">
            <a:normAutofit/>
          </a:bodyPr>
          <a:lstStyle/>
          <a:p>
            <a:r>
              <a:rPr lang="en-US" dirty="0"/>
              <a:t>Stress </a:t>
            </a:r>
            <a:r>
              <a:rPr lang="en-US" dirty="0" err="1"/>
              <a:t>kan</a:t>
            </a:r>
            <a:r>
              <a:rPr lang="en-US" dirty="0"/>
              <a:t> </a:t>
            </a:r>
            <a:r>
              <a:rPr lang="en-US" dirty="0" err="1"/>
              <a:t>også</a:t>
            </a:r>
            <a:r>
              <a:rPr lang="en-US" dirty="0"/>
              <a:t> </a:t>
            </a:r>
            <a:r>
              <a:rPr lang="en-US" dirty="0" err="1"/>
              <a:t>være</a:t>
            </a:r>
            <a:r>
              <a:rPr lang="en-US" dirty="0"/>
              <a:t> </a:t>
            </a:r>
            <a:r>
              <a:rPr lang="en-US" dirty="0" err="1"/>
              <a:t>positivt</a:t>
            </a:r>
            <a:endParaRPr lang="en-US" dirty="0"/>
          </a:p>
        </p:txBody>
      </p:sp>
      <p:sp>
        <p:nvSpPr>
          <p:cNvPr id="3" name="Plassholder for innhold 2"/>
          <p:cNvSpPr>
            <a:spLocks noGrp="1"/>
          </p:cNvSpPr>
          <p:nvPr>
            <p:ph sz="half" idx="1"/>
          </p:nvPr>
        </p:nvSpPr>
        <p:spPr>
          <a:xfrm>
            <a:off x="677334" y="2160589"/>
            <a:ext cx="6515946" cy="3880773"/>
          </a:xfrm>
        </p:spPr>
        <p:txBody>
          <a:bodyPr vert="horz" lIns="91440" tIns="45720" rIns="91440" bIns="45720" rtlCol="0">
            <a:normAutofit/>
          </a:bodyPr>
          <a:lstStyle/>
          <a:p>
            <a:r>
              <a:rPr lang="en-US" dirty="0"/>
              <a:t>Vår stressrespons </a:t>
            </a:r>
            <a:r>
              <a:rPr lang="en-US" dirty="0" err="1"/>
              <a:t>har</a:t>
            </a:r>
            <a:r>
              <a:rPr lang="en-US" dirty="0"/>
              <a:t> </a:t>
            </a:r>
            <a:r>
              <a:rPr lang="en-US" dirty="0" err="1"/>
              <a:t>vært</a:t>
            </a:r>
            <a:r>
              <a:rPr lang="en-US" dirty="0"/>
              <a:t> </a:t>
            </a:r>
            <a:r>
              <a:rPr lang="en-US" dirty="0" err="1"/>
              <a:t>livsviktig</a:t>
            </a:r>
            <a:r>
              <a:rPr lang="en-US" dirty="0"/>
              <a:t> for </a:t>
            </a:r>
            <a:r>
              <a:rPr lang="en-US" dirty="0" err="1"/>
              <a:t>oss</a:t>
            </a:r>
            <a:r>
              <a:rPr lang="en-US" dirty="0"/>
              <a:t> </a:t>
            </a:r>
            <a:r>
              <a:rPr lang="en-US" dirty="0" err="1"/>
              <a:t>som</a:t>
            </a:r>
            <a:r>
              <a:rPr lang="en-US" dirty="0"/>
              <a:t> art! At man </a:t>
            </a:r>
            <a:r>
              <a:rPr lang="en-US" dirty="0" err="1"/>
              <a:t>i</a:t>
            </a:r>
            <a:r>
              <a:rPr lang="en-US" dirty="0"/>
              <a:t> </a:t>
            </a:r>
            <a:r>
              <a:rPr lang="en-US" dirty="0" err="1"/>
              <a:t>noen</a:t>
            </a:r>
            <a:r>
              <a:rPr lang="en-US" dirty="0"/>
              <a:t> </a:t>
            </a:r>
            <a:r>
              <a:rPr lang="en-US" dirty="0" err="1"/>
              <a:t>situasjoner</a:t>
            </a:r>
            <a:r>
              <a:rPr lang="en-US" dirty="0"/>
              <a:t> </a:t>
            </a:r>
            <a:r>
              <a:rPr lang="en-US" dirty="0" err="1"/>
              <a:t>opplever</a:t>
            </a:r>
            <a:r>
              <a:rPr lang="en-US" dirty="0"/>
              <a:t> stress, er </a:t>
            </a:r>
            <a:r>
              <a:rPr lang="en-US" dirty="0" err="1"/>
              <a:t>positivt</a:t>
            </a:r>
            <a:r>
              <a:rPr lang="en-US" dirty="0"/>
              <a:t> for å </a:t>
            </a:r>
            <a:r>
              <a:rPr lang="en-US" dirty="0" err="1"/>
              <a:t>utvikle</a:t>
            </a:r>
            <a:r>
              <a:rPr lang="en-US" dirty="0"/>
              <a:t> </a:t>
            </a:r>
            <a:r>
              <a:rPr lang="en-US" dirty="0" err="1"/>
              <a:t>sunne</a:t>
            </a:r>
            <a:r>
              <a:rPr lang="en-US" dirty="0"/>
              <a:t> </a:t>
            </a:r>
            <a:r>
              <a:rPr lang="en-US" dirty="0" err="1"/>
              <a:t>mestringsstrategier</a:t>
            </a:r>
            <a:endParaRPr lang="en-US" dirty="0"/>
          </a:p>
          <a:p>
            <a:r>
              <a:rPr lang="en-US" dirty="0"/>
              <a:t>Stress </a:t>
            </a:r>
            <a:r>
              <a:rPr lang="en-US" dirty="0" err="1"/>
              <a:t>kan</a:t>
            </a:r>
            <a:r>
              <a:rPr lang="en-US" dirty="0"/>
              <a:t> </a:t>
            </a:r>
            <a:r>
              <a:rPr lang="en-US" dirty="0" err="1"/>
              <a:t>være</a:t>
            </a:r>
            <a:r>
              <a:rPr lang="en-US" dirty="0"/>
              <a:t> </a:t>
            </a:r>
            <a:r>
              <a:rPr lang="en-US" dirty="0" err="1"/>
              <a:t>positivt</a:t>
            </a:r>
            <a:r>
              <a:rPr lang="en-US" dirty="0"/>
              <a:t> </a:t>
            </a:r>
            <a:r>
              <a:rPr lang="en-US" dirty="0" err="1"/>
              <a:t>når</a:t>
            </a:r>
            <a:r>
              <a:rPr lang="en-US" dirty="0"/>
              <a:t> vi </a:t>
            </a:r>
            <a:r>
              <a:rPr lang="en-US" dirty="0" err="1"/>
              <a:t>trenger</a:t>
            </a:r>
            <a:r>
              <a:rPr lang="en-US" dirty="0"/>
              <a:t> det </a:t>
            </a:r>
            <a:r>
              <a:rPr lang="en-US" dirty="0" err="1"/>
              <a:t>indre</a:t>
            </a:r>
            <a:r>
              <a:rPr lang="en-US" dirty="0"/>
              <a:t> </a:t>
            </a:r>
            <a:r>
              <a:rPr lang="en-US" dirty="0" err="1"/>
              <a:t>presset</a:t>
            </a:r>
            <a:r>
              <a:rPr lang="en-US" dirty="0"/>
              <a:t> for å </a:t>
            </a:r>
            <a:r>
              <a:rPr lang="en-US" dirty="0" err="1"/>
              <a:t>yte</a:t>
            </a:r>
            <a:r>
              <a:rPr lang="en-US" dirty="0"/>
              <a:t> </a:t>
            </a:r>
            <a:r>
              <a:rPr lang="en-US" dirty="0" err="1"/>
              <a:t>maksimalt</a:t>
            </a:r>
            <a:r>
              <a:rPr lang="en-US" dirty="0"/>
              <a:t>, </a:t>
            </a:r>
            <a:r>
              <a:rPr lang="en-US" dirty="0" err="1"/>
              <a:t>hvor</a:t>
            </a:r>
            <a:r>
              <a:rPr lang="en-US" dirty="0"/>
              <a:t> vi </a:t>
            </a:r>
            <a:r>
              <a:rPr lang="en-US" dirty="0" err="1"/>
              <a:t>trenger</a:t>
            </a:r>
            <a:r>
              <a:rPr lang="en-US" dirty="0"/>
              <a:t> </a:t>
            </a:r>
            <a:r>
              <a:rPr lang="en-US" dirty="0" err="1"/>
              <a:t>fokuset</a:t>
            </a:r>
            <a:r>
              <a:rPr lang="en-US" dirty="0"/>
              <a:t> </a:t>
            </a:r>
            <a:r>
              <a:rPr lang="en-US" dirty="0" err="1"/>
              <a:t>og</a:t>
            </a:r>
            <a:r>
              <a:rPr lang="en-US" dirty="0"/>
              <a:t> </a:t>
            </a:r>
            <a:r>
              <a:rPr lang="en-US" dirty="0" err="1"/>
              <a:t>energien</a:t>
            </a:r>
            <a:endParaRPr lang="en-US" dirty="0"/>
          </a:p>
          <a:p>
            <a:r>
              <a:rPr lang="en-US" dirty="0"/>
              <a:t>Mange med ADHD </a:t>
            </a:r>
            <a:r>
              <a:rPr lang="en-US" dirty="0" err="1"/>
              <a:t>kan</a:t>
            </a:r>
            <a:r>
              <a:rPr lang="en-US" dirty="0"/>
              <a:t> </a:t>
            </a:r>
            <a:r>
              <a:rPr lang="en-US" dirty="0" err="1"/>
              <a:t>bli</a:t>
            </a:r>
            <a:r>
              <a:rPr lang="en-US" dirty="0"/>
              <a:t> </a:t>
            </a:r>
            <a:r>
              <a:rPr lang="en-US" dirty="0" err="1"/>
              <a:t>motivert</a:t>
            </a:r>
            <a:r>
              <a:rPr lang="en-US" dirty="0"/>
              <a:t> av </a:t>
            </a:r>
            <a:r>
              <a:rPr lang="en-US" dirty="0" err="1"/>
              <a:t>positivt</a:t>
            </a:r>
            <a:r>
              <a:rPr lang="en-US" dirty="0"/>
              <a:t> stress (</a:t>
            </a:r>
            <a:r>
              <a:rPr lang="en-US" dirty="0" err="1"/>
              <a:t>bl.a</a:t>
            </a:r>
            <a:r>
              <a:rPr lang="en-US" dirty="0"/>
              <a:t> </a:t>
            </a:r>
            <a:r>
              <a:rPr lang="en-US" dirty="0" err="1"/>
              <a:t>dopamin</a:t>
            </a:r>
            <a:r>
              <a:rPr lang="en-US" dirty="0"/>
              <a:t> </a:t>
            </a:r>
            <a:r>
              <a:rPr lang="en-US" dirty="0" err="1"/>
              <a:t>og</a:t>
            </a:r>
            <a:r>
              <a:rPr lang="en-US" dirty="0"/>
              <a:t> </a:t>
            </a:r>
            <a:r>
              <a:rPr lang="en-US" dirty="0" err="1"/>
              <a:t>og</a:t>
            </a:r>
            <a:r>
              <a:rPr lang="en-US" dirty="0"/>
              <a:t> adrenalin)</a:t>
            </a:r>
          </a:p>
        </p:txBody>
      </p:sp>
      <p:cxnSp>
        <p:nvCxnSpPr>
          <p:cNvPr id="23" name="Straight Connector 2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Tree>
    <p:extLst>
      <p:ext uri="{BB962C8B-B14F-4D97-AF65-F5344CB8AC3E}">
        <p14:creationId xmlns:p14="http://schemas.microsoft.com/office/powerpoint/2010/main" val="3136776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2" name="Straight Connector 3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6" name="Isosceles Triangle 3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40" name="Isosceles Triangle 3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41" name="Isosceles Triangle 4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pic>
        <p:nvPicPr>
          <p:cNvPr id="8" name="Plassholder for innhold 7"/>
          <p:cNvPicPr>
            <a:picLocks noGrp="1" noChangeAspect="1"/>
          </p:cNvPicPr>
          <p:nvPr>
            <p:ph idx="4294967295"/>
          </p:nvPr>
        </p:nvPicPr>
        <p:blipFill rotWithShape="1">
          <a:blip r:embed="rId2"/>
          <a:srcRect l="1850" r="3890" b="2"/>
          <a:stretch/>
        </p:blipFill>
        <p:spPr>
          <a:xfrm>
            <a:off x="343656" y="0"/>
            <a:ext cx="8529302" cy="6100842"/>
          </a:xfrm>
          <a:prstGeom prst="rect">
            <a:avLst/>
          </a:prstGeom>
        </p:spPr>
      </p:pic>
      <p:sp>
        <p:nvSpPr>
          <p:cNvPr id="2" name="TekstSylinder 1">
            <a:extLst>
              <a:ext uri="{FF2B5EF4-FFF2-40B4-BE49-F238E27FC236}">
                <a16:creationId xmlns:a16="http://schemas.microsoft.com/office/drawing/2014/main" id="{D5AB4465-F049-37D3-E52E-4949F9E9BDC6}"/>
              </a:ext>
            </a:extLst>
          </p:cNvPr>
          <p:cNvSpPr txBox="1"/>
          <p:nvPr/>
        </p:nvSpPr>
        <p:spPr>
          <a:xfrm>
            <a:off x="5497521" y="5925423"/>
            <a:ext cx="3189335" cy="369332"/>
          </a:xfrm>
          <a:prstGeom prst="rect">
            <a:avLst/>
          </a:prstGeom>
          <a:noFill/>
        </p:spPr>
        <p:txBody>
          <a:bodyPr wrap="none" rtlCol="0">
            <a:spAutoFit/>
          </a:bodyPr>
          <a:lstStyle/>
          <a:p>
            <a:r>
              <a:rPr lang="nb-NO" dirty="0"/>
              <a:t>Bilde hentet fra RVTSSOR.NO</a:t>
            </a:r>
          </a:p>
        </p:txBody>
      </p:sp>
    </p:spTree>
    <p:extLst>
      <p:ext uri="{BB962C8B-B14F-4D97-AF65-F5344CB8AC3E}">
        <p14:creationId xmlns:p14="http://schemas.microsoft.com/office/powerpoint/2010/main" val="295043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sp>
        <p:nvSpPr>
          <p:cNvPr id="21" name="Rectangle 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7" name="Isosceles Triangle 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1" name="Isosceles Triangle 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2" name="Isosceles Triangle 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sp>
        <p:nvSpPr>
          <p:cNvPr id="34" name="Rectangle 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4">
            <a:extLst>
              <a:ext uri="{FF2B5EF4-FFF2-40B4-BE49-F238E27FC236}">
                <a16:creationId xmlns:a16="http://schemas.microsoft.com/office/drawing/2014/main" id="{48F88112-A6F4-E8E1-9399-2DD7E9233C20}"/>
              </a:ext>
            </a:extLst>
          </p:cNvPr>
          <p:cNvPicPr>
            <a:picLocks noChangeAspect="1"/>
          </p:cNvPicPr>
          <p:nvPr/>
        </p:nvPicPr>
        <p:blipFill>
          <a:blip r:embed="rId2"/>
          <a:stretch>
            <a:fillRect/>
          </a:stretch>
        </p:blipFill>
        <p:spPr>
          <a:xfrm>
            <a:off x="403559" y="573824"/>
            <a:ext cx="11163781" cy="5700707"/>
          </a:xfrm>
          <a:prstGeom prst="rect">
            <a:avLst/>
          </a:prstGeom>
        </p:spPr>
      </p:pic>
      <p:sp>
        <p:nvSpPr>
          <p:cNvPr id="2" name="TekstSylinder 1">
            <a:extLst>
              <a:ext uri="{FF2B5EF4-FFF2-40B4-BE49-F238E27FC236}">
                <a16:creationId xmlns:a16="http://schemas.microsoft.com/office/drawing/2014/main" id="{CB4FE071-52FD-0560-EEC5-EFDD87A2E73A}"/>
              </a:ext>
            </a:extLst>
          </p:cNvPr>
          <p:cNvSpPr txBox="1"/>
          <p:nvPr/>
        </p:nvSpPr>
        <p:spPr>
          <a:xfrm>
            <a:off x="7681952" y="5818405"/>
            <a:ext cx="3122576" cy="338554"/>
          </a:xfrm>
          <a:prstGeom prst="rect">
            <a:avLst/>
          </a:prstGeom>
          <a:noFill/>
        </p:spPr>
        <p:txBody>
          <a:bodyPr wrap="square" rtlCol="0">
            <a:spAutoFit/>
          </a:bodyPr>
          <a:lstStyle/>
          <a:p>
            <a:r>
              <a:rPr lang="nb-NO" sz="1600" dirty="0"/>
              <a:t>Bilde lånt av : Kristian Øen</a:t>
            </a:r>
          </a:p>
        </p:txBody>
      </p:sp>
    </p:spTree>
    <p:extLst>
      <p:ext uri="{BB962C8B-B14F-4D97-AF65-F5344CB8AC3E}">
        <p14:creationId xmlns:p14="http://schemas.microsoft.com/office/powerpoint/2010/main" val="390589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849562" y="609600"/>
            <a:ext cx="6424440" cy="1320800"/>
          </a:xfrm>
        </p:spPr>
        <p:txBody>
          <a:bodyPr>
            <a:normAutofit/>
          </a:bodyPr>
          <a:lstStyle/>
          <a:p>
            <a:r>
              <a:rPr lang="nb-NO" dirty="0">
                <a:latin typeface="+mn-lt"/>
                <a:cs typeface="Times New Roman" panose="02020603050405020304" pitchFamily="18" charset="0"/>
              </a:rPr>
              <a:t>Ligger det mer bak reaksjonen?</a:t>
            </a:r>
          </a:p>
        </p:txBody>
      </p:sp>
      <p:pic>
        <p:nvPicPr>
          <p:cNvPr id="5" name="Bilde 4" descr="Et bilde som inneholder person, Menneskeansikt, vegg, klær&#10;&#10;Automatisk generert beskrivelse">
            <a:extLst>
              <a:ext uri="{FF2B5EF4-FFF2-40B4-BE49-F238E27FC236}">
                <a16:creationId xmlns:a16="http://schemas.microsoft.com/office/drawing/2014/main" id="{A1C418D3-EC8F-B352-AB96-E977F0A076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09" t="142" r="43755" b="-1"/>
          <a:stretch/>
        </p:blipFill>
        <p:spPr>
          <a:xfrm>
            <a:off x="8337377" y="-9807073"/>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72" name="Isosceles Triangle 7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 name="Plassholder for innhold 2"/>
          <p:cNvSpPr>
            <a:spLocks noGrp="1"/>
          </p:cNvSpPr>
          <p:nvPr>
            <p:ph idx="1"/>
          </p:nvPr>
        </p:nvSpPr>
        <p:spPr>
          <a:xfrm>
            <a:off x="2849562" y="2160589"/>
            <a:ext cx="6424440" cy="3880773"/>
          </a:xfrm>
        </p:spPr>
        <p:txBody>
          <a:bodyPr vert="horz" lIns="91440" tIns="45720" rIns="91440" bIns="45720" rtlCol="0">
            <a:normAutofit/>
          </a:bodyPr>
          <a:lstStyle/>
          <a:p>
            <a:pPr>
              <a:lnSpc>
                <a:spcPct val="90000"/>
              </a:lnSpc>
            </a:pPr>
            <a:r>
              <a:rPr lang="nb-NO" sz="1500" dirty="0">
                <a:cs typeface="Times New Roman" panose="02020603050405020304" pitchFamily="18" charset="0"/>
              </a:rPr>
              <a:t>Godt utgangspunkt – Tenk at alle barn gjør det bra, om de KAN.</a:t>
            </a:r>
          </a:p>
          <a:p>
            <a:pPr>
              <a:lnSpc>
                <a:spcPct val="90000"/>
              </a:lnSpc>
            </a:pPr>
            <a:r>
              <a:rPr lang="nb-NO" sz="1500" dirty="0">
                <a:cs typeface="Times New Roman" panose="02020603050405020304" pitchFamily="18" charset="0"/>
              </a:rPr>
              <a:t>Hvis barnets respons ikke passer situasjonen – Finnes det flere årsaker til stressresponsen? Hva kan ha krympet toleransevinduet denne dagen? (Er barnet slitent, trøtt, sulten eller har det hatt en dårlig dag på skolen?)</a:t>
            </a:r>
          </a:p>
          <a:p>
            <a:pPr>
              <a:lnSpc>
                <a:spcPct val="90000"/>
              </a:lnSpc>
            </a:pPr>
            <a:r>
              <a:rPr lang="nb-NO" sz="1500" dirty="0">
                <a:cs typeface="Times New Roman" panose="02020603050405020304" pitchFamily="18" charset="0"/>
              </a:rPr>
              <a:t>Hvis man gir plass og medfølelse for bakenforliggende årsaker kan man dempe stressreaksjonen, og heller ta opp igjen situasjonen for å løse den senere når barnet er bedre regulert. </a:t>
            </a:r>
          </a:p>
          <a:p>
            <a:pPr marL="342900" marR="0" lvl="0" indent="-342900"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r>
              <a:rPr kumimoji="0" lang="nb-NO" sz="1500" b="0" i="0" u="none" strike="noStrike" kern="1200" cap="none" spc="0" normalizeH="0" baseline="0" noProof="0" dirty="0">
                <a:ln>
                  <a:noFill/>
                </a:ln>
                <a:effectLst/>
                <a:uLnTx/>
                <a:uFillTx/>
                <a:cs typeface="Times New Roman" panose="02020603050405020304" pitchFamily="18" charset="0"/>
              </a:rPr>
              <a:t>"ADHD- paralyse" - situasjoner og følelser kan låse seg på grunn av frys- stressrespons. Føles som kroppen og hodet stritter imot, slik at det blir vanskelig å gjøre noe som helst. Dette kan komme også i enkle situasjoner som henge opp sekk, kle på seg eller gjøre lekser, og gjøre at tilsynelatende små oppgaver føles umulig. Frys responsen kan oppfattes som trass i mange tilfeller, hvor mange vil anta at det er barnet som ikke ønsker å høre etter eller er bortskjemt.</a:t>
            </a:r>
          </a:p>
          <a:p>
            <a:pPr>
              <a:lnSpc>
                <a:spcPct val="90000"/>
              </a:lnSpc>
            </a:pPr>
            <a:endParaRPr lang="nb-NO" sz="1500" dirty="0"/>
          </a:p>
          <a:p>
            <a:pPr>
              <a:lnSpc>
                <a:spcPct val="90000"/>
              </a:lnSpc>
            </a:pPr>
            <a:endParaRPr lang="nb-NO" sz="1500" dirty="0"/>
          </a:p>
          <a:p>
            <a:pPr>
              <a:lnSpc>
                <a:spcPct val="90000"/>
              </a:lnSpc>
            </a:pPr>
            <a:endParaRPr lang="nb-NO" sz="1500" dirty="0"/>
          </a:p>
        </p:txBody>
      </p:sp>
      <p:sp>
        <p:nvSpPr>
          <p:cNvPr id="4" name="TekstSylinder 3">
            <a:extLst>
              <a:ext uri="{FF2B5EF4-FFF2-40B4-BE49-F238E27FC236}">
                <a16:creationId xmlns:a16="http://schemas.microsoft.com/office/drawing/2014/main" id="{8ED53443-A948-2550-0B0C-756124C55E5F}"/>
              </a:ext>
            </a:extLst>
          </p:cNvPr>
          <p:cNvSpPr txBox="1"/>
          <p:nvPr/>
        </p:nvSpPr>
        <p:spPr>
          <a:xfrm>
            <a:off x="0" y="6564816"/>
            <a:ext cx="3736689" cy="307777"/>
          </a:xfrm>
          <a:prstGeom prst="rect">
            <a:avLst/>
          </a:prstGeom>
          <a:noFill/>
        </p:spPr>
        <p:txBody>
          <a:bodyPr wrap="square" rtlCol="0">
            <a:spAutoFit/>
          </a:bodyPr>
          <a:lstStyle/>
          <a:p>
            <a:r>
              <a:rPr lang="nb-NO" sz="1400" b="0" i="0" dirty="0">
                <a:solidFill>
                  <a:schemeClr val="bg1">
                    <a:lumMod val="95000"/>
                  </a:schemeClr>
                </a:solidFill>
                <a:effectLst/>
                <a:latin typeface="Roboto" panose="02000000000000000000" pitchFamily="2" charset="0"/>
              </a:rPr>
              <a:t>"</a:t>
            </a:r>
            <a:r>
              <a:rPr lang="nb-NO" sz="1400" b="1" i="0" dirty="0">
                <a:solidFill>
                  <a:schemeClr val="bg1">
                    <a:lumMod val="95000"/>
                  </a:schemeClr>
                </a:solidFill>
                <a:effectLst/>
                <a:latin typeface="Roboto" panose="02000000000000000000" pitchFamily="2" charset="0"/>
              </a:rPr>
              <a:t>© </a:t>
            </a:r>
            <a:r>
              <a:rPr lang="nb-NO" sz="1400" b="0" i="0" u="none" strike="noStrike" dirty="0">
                <a:solidFill>
                  <a:schemeClr val="bg1">
                    <a:lumMod val="95000"/>
                  </a:schemeClr>
                </a:solidFill>
                <a:effectLst/>
                <a:latin typeface="adobe-clean"/>
                <a:hlinkClick r:id="rId3">
                  <a:extLst>
                    <a:ext uri="{A12FA001-AC4F-418D-AE19-62706E023703}">
                      <ahyp:hlinkClr xmlns:ahyp="http://schemas.microsoft.com/office/drawing/2018/hyperlinkcolor" val="tx"/>
                    </a:ext>
                  </a:extLst>
                </a:hlinkClick>
              </a:rPr>
              <a:t>nadezhda1906</a:t>
            </a:r>
            <a:r>
              <a:rPr lang="nb-NO" sz="1400" b="1" i="0" dirty="0">
                <a:solidFill>
                  <a:schemeClr val="bg1">
                    <a:lumMod val="95000"/>
                  </a:schemeClr>
                </a:solidFill>
                <a:effectLst/>
                <a:latin typeface="Roboto" panose="02000000000000000000" pitchFamily="2" charset="0"/>
              </a:rPr>
              <a:t>  /Adobe Stock</a:t>
            </a:r>
            <a:r>
              <a:rPr lang="nb-NO" sz="1400" b="0" i="0" dirty="0">
                <a:solidFill>
                  <a:schemeClr val="bg1">
                    <a:lumMod val="95000"/>
                  </a:schemeClr>
                </a:solidFill>
                <a:effectLst/>
                <a:latin typeface="Roboto" panose="02000000000000000000" pitchFamily="2" charset="0"/>
              </a:rPr>
              <a:t>."</a:t>
            </a:r>
            <a:endParaRPr lang="nb-NO" sz="1400" dirty="0">
              <a:solidFill>
                <a:schemeClr val="bg1">
                  <a:lumMod val="95000"/>
                </a:schemeClr>
              </a:solidFill>
            </a:endParaRPr>
          </a:p>
        </p:txBody>
      </p:sp>
    </p:spTree>
    <p:extLst>
      <p:ext uri="{BB962C8B-B14F-4D97-AF65-F5344CB8AC3E}">
        <p14:creationId xmlns:p14="http://schemas.microsoft.com/office/powerpoint/2010/main" val="683779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2"/>
          <a:stretch>
            <a:fillRect/>
          </a:stretch>
        </p:blipFill>
        <p:spPr>
          <a:xfrm>
            <a:off x="633643" y="2781740"/>
            <a:ext cx="6605035" cy="3570830"/>
          </a:xfrm>
          <a:prstGeom prst="rect">
            <a:avLst/>
          </a:prstGeom>
        </p:spPr>
      </p:pic>
      <p:sp>
        <p:nvSpPr>
          <p:cNvPr id="5" name="TekstSylinder 4"/>
          <p:cNvSpPr txBox="1"/>
          <p:nvPr/>
        </p:nvSpPr>
        <p:spPr>
          <a:xfrm>
            <a:off x="4314544" y="6183293"/>
            <a:ext cx="3122576" cy="338554"/>
          </a:xfrm>
          <a:prstGeom prst="rect">
            <a:avLst/>
          </a:prstGeom>
          <a:noFill/>
        </p:spPr>
        <p:txBody>
          <a:bodyPr wrap="square" rtlCol="0">
            <a:spAutoFit/>
          </a:bodyPr>
          <a:lstStyle/>
          <a:p>
            <a:r>
              <a:rPr lang="nb-NO" sz="1600" dirty="0"/>
              <a:t>Bilde lånt av : Kristian Øen</a:t>
            </a:r>
          </a:p>
        </p:txBody>
      </p:sp>
      <p:sp>
        <p:nvSpPr>
          <p:cNvPr id="3" name="TekstSylinder 2">
            <a:extLst>
              <a:ext uri="{FF2B5EF4-FFF2-40B4-BE49-F238E27FC236}">
                <a16:creationId xmlns:a16="http://schemas.microsoft.com/office/drawing/2014/main" id="{FF20E7FB-9326-DE36-4DFE-B58E6569AFB0}"/>
              </a:ext>
            </a:extLst>
          </p:cNvPr>
          <p:cNvSpPr txBox="1"/>
          <p:nvPr/>
        </p:nvSpPr>
        <p:spPr>
          <a:xfrm>
            <a:off x="884234" y="1035300"/>
            <a:ext cx="6103854" cy="1200329"/>
          </a:xfrm>
          <a:prstGeom prst="rect">
            <a:avLst/>
          </a:prstGeom>
          <a:noFill/>
        </p:spPr>
        <p:txBody>
          <a:bodyPr wrap="square">
            <a:spAutoFit/>
          </a:bodyPr>
          <a:lstStyle/>
          <a:p>
            <a:r>
              <a:rPr lang="nb-NO" sz="2400" dirty="0">
                <a:solidFill>
                  <a:schemeClr val="accent1"/>
                </a:solidFill>
              </a:rPr>
              <a:t>- Belønning og straff fungerer ikke som motivasjon, om barnet ikke har det som skal til for å møte forventningene. </a:t>
            </a:r>
          </a:p>
        </p:txBody>
      </p:sp>
    </p:spTree>
    <p:extLst>
      <p:ext uri="{BB962C8B-B14F-4D97-AF65-F5344CB8AC3E}">
        <p14:creationId xmlns:p14="http://schemas.microsoft.com/office/powerpoint/2010/main" val="1058267233"/>
      </p:ext>
    </p:extLst>
  </p:cSld>
  <p:clrMapOvr>
    <a:masterClrMapping/>
  </p:clrMapOvr>
</p:sld>
</file>

<file path=ppt/theme/theme1.xml><?xml version="1.0" encoding="utf-8"?>
<a:theme xmlns:a="http://schemas.openxmlformats.org/drawingml/2006/main" name="Fasett">
  <a:themeElements>
    <a:clrScheme name="Faset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7961</TotalTime>
  <Words>1856</Words>
  <Application>Microsoft Office PowerPoint</Application>
  <PresentationFormat>Widescreen</PresentationFormat>
  <Paragraphs>112</Paragraphs>
  <Slides>18</Slides>
  <Notes>6</Notes>
  <HiddenSlides>0</HiddenSlides>
  <MMClips>0</MMClips>
  <ScaleCrop>false</ScaleCrop>
  <HeadingPairs>
    <vt:vector size="4" baseType="variant">
      <vt:variant>
        <vt:lpstr>Tema</vt:lpstr>
      </vt:variant>
      <vt:variant>
        <vt:i4>1</vt:i4>
      </vt:variant>
      <vt:variant>
        <vt:lpstr>Lysbildetitler</vt:lpstr>
      </vt:variant>
      <vt:variant>
        <vt:i4>18</vt:i4>
      </vt:variant>
    </vt:vector>
  </HeadingPairs>
  <TitlesOfParts>
    <vt:vector size="19" baseType="lpstr">
      <vt:lpstr>Fasett</vt:lpstr>
      <vt:lpstr>Stressmestring i        hverdagen</vt:lpstr>
      <vt:lpstr>Hva er stress? </vt:lpstr>
      <vt:lpstr>Reaksjon på stress</vt:lpstr>
      <vt:lpstr>ADHD og stress</vt:lpstr>
      <vt:lpstr>Stress kan også være positivt</vt:lpstr>
      <vt:lpstr>PowerPoint-presentasjon</vt:lpstr>
      <vt:lpstr>PowerPoint-presentasjon</vt:lpstr>
      <vt:lpstr>Ligger det mer bak reaksjonen?</vt:lpstr>
      <vt:lpstr>PowerPoint-presentasjon</vt:lpstr>
      <vt:lpstr>Toleransevinduet og selvregulering</vt:lpstr>
      <vt:lpstr>Forebygge stress</vt:lpstr>
      <vt:lpstr>«Stolen»  og hyperaktivitet</vt:lpstr>
      <vt:lpstr>Hva kan dempe stress? </vt:lpstr>
      <vt:lpstr>PowerPoint-presentasjon</vt:lpstr>
      <vt:lpstr>FIDGET TOYS </vt:lpstr>
      <vt:lpstr>Tyggesmykke</vt:lpstr>
      <vt:lpstr>Stressreaksjon ved støy?</vt:lpstr>
      <vt:lpstr>Finn gode løsninger som passer for din familie </vt:lpstr>
    </vt:vector>
  </TitlesOfParts>
  <Company>Helse Midt-Norge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Stressmestring i hverdagen</dc:title>
  <dc:creator>Glimsdal, Birgit Avseth</dc:creator>
  <cp:lastModifiedBy>Bellona Marie sandnes</cp:lastModifiedBy>
  <cp:revision>679</cp:revision>
  <cp:lastPrinted>2022-11-02T07:01:06Z</cp:lastPrinted>
  <dcterms:created xsi:type="dcterms:W3CDTF">2022-10-25T14:09:23Z</dcterms:created>
  <dcterms:modified xsi:type="dcterms:W3CDTF">2024-09-11T05:45:29Z</dcterms:modified>
</cp:coreProperties>
</file>